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8" r:id="rId4"/>
    <p:sldId id="265" r:id="rId5"/>
    <p:sldId id="264" r:id="rId6"/>
    <p:sldId id="271" r:id="rId7"/>
    <p:sldId id="272" r:id="rId8"/>
    <p:sldId id="259" r:id="rId9"/>
    <p:sldId id="276" r:id="rId10"/>
    <p:sldId id="260" r:id="rId11"/>
    <p:sldId id="266" r:id="rId12"/>
    <p:sldId id="261" r:id="rId13"/>
    <p:sldId id="277" r:id="rId14"/>
    <p:sldId id="275" r:id="rId15"/>
    <p:sldId id="274" r:id="rId16"/>
    <p:sldId id="26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/>
    <p:restoredTop sz="94509"/>
  </p:normalViewPr>
  <p:slideViewPr>
    <p:cSldViewPr snapToGrid="0" snapToObjects="1">
      <p:cViewPr varScale="1">
        <p:scale>
          <a:sx n="181" d="100"/>
          <a:sy n="181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461A8-8CEC-714B-911A-1A7CDEB7D7E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E619A-F49D-0545-8D11-03CC50186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2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2E4D-CCE1-D54D-8EEF-F3340D97AD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9F53-19F1-E449-AE3F-24671EEC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DFE6A-097C-6646-B7CC-C0FF70D0D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C8151-9680-0941-9D90-ACF5B973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C162-0C2F-5F49-8D1D-4EE7BADF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4EA5A-696A-4D4F-8A8D-5CA62BA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4D57-887F-D34E-B850-0A6AB86E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00BA-1438-6243-BEAE-F3C9D743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8F97-01BA-AD46-ACD9-11FB5648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AA542-8C95-644F-A4F5-780428C3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0E0E-B47C-044C-B7F3-A2356B3D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0FF6-5297-E044-985F-DA09C64E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2633-27B2-EB46-B202-8559DDB6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EB4A-5DF4-2A41-A1DE-18EE8D18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2AD0-F42C-9A40-BC5B-7C277755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FD0B-7E5C-BE48-AC38-DDA87C89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AD92-2E73-0548-8612-BD445819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CEB-C652-6745-A517-4E530812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F6B8-285C-014D-9981-FA114FDA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3DF35-6550-824E-86C1-9B763E1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79C6-D376-D942-871A-BA561583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FDF7-9FD6-3A47-AB08-64BAA518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297F-E00B-9740-A1AD-70436F80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C334-87AF-8442-8902-3401171B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D1197-AC05-5B41-9DD8-5F2B285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1A8C-9D83-484A-B992-B01823E0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D851-D5E2-5945-B37B-6BB17ED9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997E-FA1E-B543-B0A3-106DA564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A9AD8-3A2C-5744-B62E-0C9E63B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6B27-B1B5-F74F-8BB7-2B6796F5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5196-941F-B642-AEED-B6EDD2F2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06417-FCB9-0A49-81DF-5124D81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6063-6054-9E42-AB7C-9B2D01C8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1568-8DD6-0145-B24F-A1660BD48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94BC-0C1E-BD4E-AD5B-EC69B85D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BFC1-065D-824F-928B-DF44BC38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7D23-2538-044C-9C9F-08E6AB67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3A84-B71E-4148-BEFA-3B40383C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BCEFD-7119-264D-9CA0-5767653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830E3-8A07-714E-B4D2-4B9392A3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BB0C-D7A4-E941-B66A-DF217AA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18B99-5A2D-5E4E-A8BB-3C802EEB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685-C3EE-4348-BBB5-8D9E6BC5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5405-C9C1-7744-BA16-63A792A7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4C6D-79B7-B84F-8397-129EA0B0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948F8-4F53-244E-9E78-637CABEB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766D-27CB-CA48-B451-DB684D5C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CD9-560B-AA44-B0B7-34EFE7E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53450-05A8-6347-880B-501C8C2D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E6D9B-17AA-A646-81DF-DCB7E2569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B6AA-BE1F-264C-B88A-7C528808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71E73-E228-F84A-88D7-59E897E8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21488-6B25-CC4A-BAA9-D820BD63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A31B-F7E8-984A-9457-CF75FD9E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1273C-B7EF-794F-9426-697312BBD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5738B-12CF-0F48-BF42-7F1A46A8B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1681D-B74F-104A-BD9E-BB1BA1F5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1CC2-E9D3-4E45-A9CF-B04FAF63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45A5A-0326-0341-9AA2-DCE11E0F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3F7C-B7DD-E545-B1CB-612AB6A9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9782-6B89-0B4F-B149-C9F18DBE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7867-151A-8642-B30D-DBC0047F7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32E0-171E-F646-AB0D-02BD46CBCA6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E1EE-9D9D-BD49-B1B5-64D109A73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416B-6FAE-3748-A2D5-E83D96E6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55A6-4B0B-B54E-AF91-A1E66EC9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svg"/><Relationship Id="rId7" Type="http://schemas.openxmlformats.org/officeDocument/2006/relationships/image" Target="../media/image5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4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svg"/><Relationship Id="rId7" Type="http://schemas.openxmlformats.org/officeDocument/2006/relationships/image" Target="../media/image5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4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9.png"/><Relationship Id="rId4" Type="http://schemas.openxmlformats.org/officeDocument/2006/relationships/image" Target="../media/image58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26" Type="http://schemas.openxmlformats.org/officeDocument/2006/relationships/image" Target="../media/image58.svg"/><Relationship Id="rId39" Type="http://schemas.openxmlformats.org/officeDocument/2006/relationships/image" Target="../media/image68.tiff"/><Relationship Id="rId21" Type="http://schemas.openxmlformats.org/officeDocument/2006/relationships/image" Target="../media/image66.svg"/><Relationship Id="rId34" Type="http://schemas.openxmlformats.org/officeDocument/2006/relationships/image" Target="../media/image42.svg"/><Relationship Id="rId7" Type="http://schemas.openxmlformats.org/officeDocument/2006/relationships/image" Target="../media/image14.png"/><Relationship Id="rId12" Type="http://schemas.openxmlformats.org/officeDocument/2006/relationships/image" Target="../media/image32.svg"/><Relationship Id="rId17" Type="http://schemas.openxmlformats.org/officeDocument/2006/relationships/image" Target="../media/image65.svg"/><Relationship Id="rId25" Type="http://schemas.openxmlformats.org/officeDocument/2006/relationships/image" Target="../media/image57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svg"/><Relationship Id="rId20" Type="http://schemas.openxmlformats.org/officeDocument/2006/relationships/image" Target="../media/image1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31.png"/><Relationship Id="rId24" Type="http://schemas.openxmlformats.org/officeDocument/2006/relationships/image" Target="../media/image56.tiff"/><Relationship Id="rId32" Type="http://schemas.openxmlformats.org/officeDocument/2006/relationships/image" Target="../media/image40.svg"/><Relationship Id="rId37" Type="http://schemas.openxmlformats.org/officeDocument/2006/relationships/image" Target="../media/image45.png"/><Relationship Id="rId5" Type="http://schemas.openxmlformats.org/officeDocument/2006/relationships/image" Target="../media/image12.png"/><Relationship Id="rId15" Type="http://schemas.openxmlformats.org/officeDocument/2006/relationships/image" Target="../media/image63.png"/><Relationship Id="rId23" Type="http://schemas.openxmlformats.org/officeDocument/2006/relationships/image" Target="../media/image29.svg"/><Relationship Id="rId28" Type="http://schemas.openxmlformats.org/officeDocument/2006/relationships/image" Target="../media/image67.png"/><Relationship Id="rId36" Type="http://schemas.openxmlformats.org/officeDocument/2006/relationships/image" Target="../media/image44.svg"/><Relationship Id="rId10" Type="http://schemas.openxmlformats.org/officeDocument/2006/relationships/image" Target="../media/image62.svg"/><Relationship Id="rId19" Type="http://schemas.openxmlformats.org/officeDocument/2006/relationships/image" Target="../media/image38.svg"/><Relationship Id="rId31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16.png"/><Relationship Id="rId14" Type="http://schemas.openxmlformats.org/officeDocument/2006/relationships/image" Target="../media/image27.svg"/><Relationship Id="rId22" Type="http://schemas.openxmlformats.org/officeDocument/2006/relationships/image" Target="../media/image28.png"/><Relationship Id="rId27" Type="http://schemas.openxmlformats.org/officeDocument/2006/relationships/image" Target="../media/image9.png"/><Relationship Id="rId30" Type="http://schemas.openxmlformats.org/officeDocument/2006/relationships/image" Target="../media/image36.svg"/><Relationship Id="rId35" Type="http://schemas.openxmlformats.org/officeDocument/2006/relationships/image" Target="../media/image43.png"/><Relationship Id="rId8" Type="http://schemas.openxmlformats.org/officeDocument/2006/relationships/image" Target="../media/image61.sv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70.svg"/><Relationship Id="rId21" Type="http://schemas.openxmlformats.org/officeDocument/2006/relationships/image" Target="../media/image18.png"/><Relationship Id="rId7" Type="http://schemas.openxmlformats.org/officeDocument/2006/relationships/image" Target="../media/image71.png"/><Relationship Id="rId12" Type="http://schemas.openxmlformats.org/officeDocument/2006/relationships/image" Target="../media/image50.svg"/><Relationship Id="rId17" Type="http://schemas.openxmlformats.org/officeDocument/2006/relationships/image" Target="../media/image77.png"/><Relationship Id="rId2" Type="http://schemas.openxmlformats.org/officeDocument/2006/relationships/image" Target="../media/image69.png"/><Relationship Id="rId16" Type="http://schemas.openxmlformats.org/officeDocument/2006/relationships/image" Target="../media/image76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49.png"/><Relationship Id="rId5" Type="http://schemas.openxmlformats.org/officeDocument/2006/relationships/image" Target="../media/image24.png"/><Relationship Id="rId15" Type="http://schemas.openxmlformats.org/officeDocument/2006/relationships/image" Target="../media/image75.png"/><Relationship Id="rId10" Type="http://schemas.openxmlformats.org/officeDocument/2006/relationships/image" Target="../media/image48.svg"/><Relationship Id="rId19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47.png"/><Relationship Id="rId14" Type="http://schemas.openxmlformats.org/officeDocument/2006/relationships/image" Target="../media/image74.svg"/><Relationship Id="rId22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RR" TargetMode="External"/><Relationship Id="rId2" Type="http://schemas.openxmlformats.org/officeDocument/2006/relationships/hyperlink" Target="mailto:joost.vanulden@canada.c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2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9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17.svg"/><Relationship Id="rId4" Type="http://schemas.openxmlformats.org/officeDocument/2006/relationships/image" Target="../media/image21.svg"/><Relationship Id="rId9" Type="http://schemas.openxmlformats.org/officeDocument/2006/relationships/image" Target="../media/image16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image" Target="../media/image10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sv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B521-1A5E-514B-9D7E-D63327547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NRCan </a:t>
            </a:r>
            <a:r>
              <a:rPr lang="en-US" dirty="0" err="1">
                <a:solidFill>
                  <a:schemeClr val="bg1"/>
                </a:solidFill>
              </a:rPr>
              <a:t>OpenDRR</a:t>
            </a:r>
            <a:r>
              <a:rPr lang="en-US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E8432-633F-FA4E-87F3-D941D02A9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Brief</a:t>
            </a:r>
          </a:p>
        </p:txBody>
      </p:sp>
    </p:spTree>
    <p:extLst>
      <p:ext uri="{BB962C8B-B14F-4D97-AF65-F5344CB8AC3E}">
        <p14:creationId xmlns:p14="http://schemas.microsoft.com/office/powerpoint/2010/main" val="19444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22BA-71DE-144C-AE75-29A1FF07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Stakeholder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0347-8822-454F-BF32-EFBC437F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783" y="1854790"/>
            <a:ext cx="5851358" cy="4351338"/>
          </a:xfrm>
        </p:spPr>
        <p:txBody>
          <a:bodyPr>
            <a:normAutofit/>
          </a:bodyPr>
          <a:lstStyle/>
          <a:p>
            <a:r>
              <a:rPr lang="en-US" dirty="0"/>
              <a:t>A fork of the GEM OQ </a:t>
            </a:r>
            <a:r>
              <a:rPr lang="en-US" dirty="0" err="1"/>
              <a:t>GeoViewer</a:t>
            </a:r>
            <a:endParaRPr lang="en-US" dirty="0"/>
          </a:p>
          <a:p>
            <a:r>
              <a:rPr lang="en-US" dirty="0"/>
              <a:t>Facilitates peer review</a:t>
            </a:r>
          </a:p>
          <a:p>
            <a:r>
              <a:rPr lang="en-US" dirty="0"/>
              <a:t>Primary interface for Domain Experts</a:t>
            </a:r>
          </a:p>
          <a:p>
            <a:r>
              <a:rPr lang="en-US" dirty="0"/>
              <a:t>3 Levels of Publishing</a:t>
            </a:r>
          </a:p>
          <a:p>
            <a:pPr lvl="1"/>
            <a:r>
              <a:rPr lang="en-US" dirty="0"/>
              <a:t>Private – only the data producer can access</a:t>
            </a:r>
          </a:p>
          <a:p>
            <a:pPr lvl="1"/>
            <a:r>
              <a:rPr lang="en-US" dirty="0"/>
              <a:t>Shared – only those with accounts can access (e.g. peer reviewers)</a:t>
            </a:r>
          </a:p>
          <a:p>
            <a:pPr lvl="1"/>
            <a:r>
              <a:rPr lang="en-US" dirty="0"/>
              <a:t>Public - Open to the world through industry standard API’s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D3BF8B75-A23D-D34E-8CEA-3532EEEC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21" y="4438490"/>
            <a:ext cx="1638568" cy="1638568"/>
          </a:xfrm>
          <a:prstGeom prst="rect">
            <a:avLst/>
          </a:prstGeom>
        </p:spPr>
      </p:pic>
      <p:pic>
        <p:nvPicPr>
          <p:cNvPr id="5" name="Graphic 4" descr="Browser window">
            <a:extLst>
              <a:ext uri="{FF2B5EF4-FFF2-40B4-BE49-F238E27FC236}">
                <a16:creationId xmlns:a16="http://schemas.microsoft.com/office/drawing/2014/main" id="{B2517C17-2131-4A46-BA32-9B320E5A9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0982" y="2144605"/>
            <a:ext cx="1777662" cy="1777662"/>
          </a:xfrm>
          <a:prstGeom prst="rect">
            <a:avLst/>
          </a:prstGeom>
        </p:spPr>
      </p:pic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6051B777-8AD6-E148-91EA-4E73CBAE6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859" y="4429820"/>
            <a:ext cx="1655909" cy="1655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19CD3-182D-034E-89E2-F87EA4F4912D}"/>
              </a:ext>
            </a:extLst>
          </p:cNvPr>
          <p:cNvSpPr txBox="1"/>
          <p:nvPr/>
        </p:nvSpPr>
        <p:spPr>
          <a:xfrm>
            <a:off x="1184856" y="593855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27008-F8A3-C142-9B21-704F4A79CDC3}"/>
              </a:ext>
            </a:extLst>
          </p:cNvPr>
          <p:cNvSpPr txBox="1"/>
          <p:nvPr/>
        </p:nvSpPr>
        <p:spPr>
          <a:xfrm>
            <a:off x="3667797" y="5969791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GeoPackage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843B9-F7BC-AF4A-B7E6-E02ABDD747A1}"/>
              </a:ext>
            </a:extLst>
          </p:cNvPr>
          <p:cNvSpPr txBox="1"/>
          <p:nvPr/>
        </p:nvSpPr>
        <p:spPr>
          <a:xfrm>
            <a:off x="3667797" y="1779260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Canada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119DC-9DA7-5440-BC8B-69C82DB3694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01189" y="5257774"/>
            <a:ext cx="850670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0259AE-E9F9-5E4E-9E8E-99919C78EED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4379813" y="3922267"/>
            <a:ext cx="1" cy="507553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4361A-A8AE-534D-82EF-16A6A41D0254}"/>
              </a:ext>
            </a:extLst>
          </p:cNvPr>
          <p:cNvGrpSpPr/>
          <p:nvPr/>
        </p:nvGrpSpPr>
        <p:grpSpPr>
          <a:xfrm>
            <a:off x="453510" y="2265928"/>
            <a:ext cx="1947049" cy="1503362"/>
            <a:chOff x="5480446" y="1919641"/>
            <a:chExt cx="1947049" cy="1503362"/>
          </a:xfrm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F42FF1AC-635B-E64E-B574-62B8B9282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444" y="2109384"/>
              <a:ext cx="1165051" cy="1165051"/>
            </a:xfrm>
            <a:prstGeom prst="rect">
              <a:avLst/>
            </a:prstGeom>
          </p:spPr>
        </p:pic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2EB84310-86A3-2B47-B0E6-0307BA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0446" y="2585291"/>
              <a:ext cx="837712" cy="837712"/>
            </a:xfrm>
            <a:prstGeom prst="rect">
              <a:avLst/>
            </a:prstGeom>
          </p:spPr>
        </p:pic>
        <p:pic>
          <p:nvPicPr>
            <p:cNvPr id="15" name="Graphic 14" descr="Browser window">
              <a:extLst>
                <a:ext uri="{FF2B5EF4-FFF2-40B4-BE49-F238E27FC236}">
                  <a16:creationId xmlns:a16="http://schemas.microsoft.com/office/drawing/2014/main" id="{AA713A44-AE48-AE41-8A6D-936B61437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94343" y="1919641"/>
              <a:ext cx="720269" cy="720269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85E58-2BE7-0E4E-9F3E-5E16A01C0A2A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>
            <a:off x="2400559" y="3033436"/>
            <a:ext cx="1090423" cy="476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69755D-C949-2F4C-A9E0-A4B53E2AE20D}"/>
              </a:ext>
            </a:extLst>
          </p:cNvPr>
          <p:cNvSpPr txBox="1"/>
          <p:nvPr/>
        </p:nvSpPr>
        <p:spPr>
          <a:xfrm>
            <a:off x="1133875" y="3454512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SDI’s</a:t>
            </a:r>
          </a:p>
        </p:txBody>
      </p:sp>
      <p:pic>
        <p:nvPicPr>
          <p:cNvPr id="18" name="Graphic 17" descr="Browser window">
            <a:extLst>
              <a:ext uri="{FF2B5EF4-FFF2-40B4-BE49-F238E27FC236}">
                <a16:creationId xmlns:a16="http://schemas.microsoft.com/office/drawing/2014/main" id="{DC0C2B07-E941-0844-86FA-7C0F9AAA4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033" y="447962"/>
            <a:ext cx="1777662" cy="1777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906E5F-2967-BD4E-9ACB-AA7EEFCA870A}"/>
              </a:ext>
            </a:extLst>
          </p:cNvPr>
          <p:cNvSpPr txBox="1"/>
          <p:nvPr/>
        </p:nvSpPr>
        <p:spPr>
          <a:xfrm>
            <a:off x="878848" y="365125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8764A9-7C9B-464A-9985-FACFE507467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63564" y="1956750"/>
            <a:ext cx="1027418" cy="1076686"/>
          </a:xfrm>
          <a:prstGeom prst="straightConnector1">
            <a:avLst/>
          </a:prstGeom>
          <a:ln w="111125" cap="rnd">
            <a:solidFill>
              <a:schemeClr val="bg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640979E-0F61-F94E-8A49-45BC4EBE76A1}"/>
              </a:ext>
            </a:extLst>
          </p:cNvPr>
          <p:cNvSpPr/>
          <p:nvPr/>
        </p:nvSpPr>
        <p:spPr>
          <a:xfrm>
            <a:off x="3031933" y="1638317"/>
            <a:ext cx="2695759" cy="2695759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B2FFF3-C447-3749-BC76-F8A6082340A2}"/>
              </a:ext>
            </a:extLst>
          </p:cNvPr>
          <p:cNvSpPr txBox="1"/>
          <p:nvPr/>
        </p:nvSpPr>
        <p:spPr>
          <a:xfrm>
            <a:off x="2647363" y="5482751"/>
            <a:ext cx="881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43BDFE-6CD1-5143-BC9F-733C438435EE}"/>
              </a:ext>
            </a:extLst>
          </p:cNvPr>
          <p:cNvSpPr txBox="1"/>
          <p:nvPr/>
        </p:nvSpPr>
        <p:spPr>
          <a:xfrm>
            <a:off x="2683125" y="2425591"/>
            <a:ext cx="750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33209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A3F6-5EFF-834B-9DF5-530B65AF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6705" cy="1325563"/>
          </a:xfrm>
        </p:spPr>
        <p:txBody>
          <a:bodyPr/>
          <a:lstStyle/>
          <a:p>
            <a:pPr algn="r"/>
            <a:r>
              <a:rPr lang="en-US" dirty="0" err="1"/>
              <a:t>OpenQuake</a:t>
            </a:r>
            <a:r>
              <a:rPr lang="en-US" dirty="0"/>
              <a:t> Canada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756B61-8CAE-E842-BF9D-92363A7C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6" y="330994"/>
            <a:ext cx="6613317" cy="435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7AEF5-D901-524E-A88A-BDBAB5D54941}"/>
              </a:ext>
            </a:extLst>
          </p:cNvPr>
          <p:cNvSpPr txBox="1"/>
          <p:nvPr/>
        </p:nvSpPr>
        <p:spPr>
          <a:xfrm>
            <a:off x="7190869" y="1296845"/>
            <a:ext cx="3205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nrcan.openquake.org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47642-1A6F-8144-9609-AD0B41E927B5}"/>
              </a:ext>
            </a:extLst>
          </p:cNvPr>
          <p:cNvSpPr txBox="1"/>
          <p:nvPr/>
        </p:nvSpPr>
        <p:spPr>
          <a:xfrm>
            <a:off x="473798" y="4906920"/>
            <a:ext cx="23005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site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at 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Standards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642AED-7234-7B45-B792-A7B3D50F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04" y="2175668"/>
            <a:ext cx="66434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78FB1D99-C062-F54F-8F1C-4506358F3DEA}"/>
              </a:ext>
            </a:extLst>
          </p:cNvPr>
          <p:cNvSpPr/>
          <p:nvPr/>
        </p:nvSpPr>
        <p:spPr>
          <a:xfrm>
            <a:off x="6371068" y="199509"/>
            <a:ext cx="2695759" cy="2695759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EFA0-49FA-9C40-A0DF-AFA37951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433B-9FF3-C54C-86EA-28942AD7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2054"/>
            <a:ext cx="5482389" cy="3773070"/>
          </a:xfrm>
        </p:spPr>
        <p:txBody>
          <a:bodyPr>
            <a:normAutofit/>
          </a:bodyPr>
          <a:lstStyle/>
          <a:p>
            <a:r>
              <a:rPr lang="en-US" dirty="0"/>
              <a:t>Purpose-built web application catering to non-experts</a:t>
            </a:r>
          </a:p>
          <a:p>
            <a:r>
              <a:rPr lang="en-US" dirty="0"/>
              <a:t>Intuitive and context aware</a:t>
            </a:r>
          </a:p>
          <a:p>
            <a:r>
              <a:rPr lang="en-US" dirty="0"/>
              <a:t>High-level overview of hazard risk</a:t>
            </a:r>
          </a:p>
          <a:p>
            <a:r>
              <a:rPr lang="en-US" dirty="0"/>
              <a:t>Interactive maps and graphic visualizations with supporting text</a:t>
            </a:r>
          </a:p>
          <a:p>
            <a:r>
              <a:rPr lang="en-US" dirty="0"/>
              <a:t>Contact points for more information about hazard risk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7457C7A2-3133-1444-89EF-861B021FD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0705" y="4474812"/>
            <a:ext cx="1638568" cy="1638568"/>
          </a:xfrm>
          <a:prstGeom prst="rect">
            <a:avLst/>
          </a:prstGeom>
        </p:spPr>
      </p:pic>
      <p:pic>
        <p:nvPicPr>
          <p:cNvPr id="5" name="Graphic 4" descr="Browser window">
            <a:extLst>
              <a:ext uri="{FF2B5EF4-FFF2-40B4-BE49-F238E27FC236}">
                <a16:creationId xmlns:a16="http://schemas.microsoft.com/office/drawing/2014/main" id="{1142BBB3-EE51-C540-B474-2244BE9B4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9066" y="2453641"/>
            <a:ext cx="1777662" cy="1777662"/>
          </a:xfrm>
          <a:prstGeom prst="rect">
            <a:avLst/>
          </a:prstGeom>
        </p:spPr>
      </p:pic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id="{56280CC5-DB54-0E48-A094-44E5EE4C8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9943" y="4466142"/>
            <a:ext cx="1655909" cy="1655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64FDC-EEAB-4D4D-9CAF-3F1D55D42ECF}"/>
              </a:ext>
            </a:extLst>
          </p:cNvPr>
          <p:cNvSpPr txBox="1"/>
          <p:nvPr/>
        </p:nvSpPr>
        <p:spPr>
          <a:xfrm>
            <a:off x="7312940" y="5974880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640E1-09EA-5A40-A046-78A83C8D2900}"/>
              </a:ext>
            </a:extLst>
          </p:cNvPr>
          <p:cNvSpPr txBox="1"/>
          <p:nvPr/>
        </p:nvSpPr>
        <p:spPr>
          <a:xfrm>
            <a:off x="9795881" y="6006113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GeoPackage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D04-8A3C-3E4C-96F1-A224B5CE6C14}"/>
              </a:ext>
            </a:extLst>
          </p:cNvPr>
          <p:cNvSpPr txBox="1"/>
          <p:nvPr/>
        </p:nvSpPr>
        <p:spPr>
          <a:xfrm>
            <a:off x="9795881" y="2088296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Canada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1EB1B6-13F1-2741-ADF6-C7BFA0811B2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829273" y="5294096"/>
            <a:ext cx="850670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97AD58-5F31-2E40-8B73-562C53E66D1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0507897" y="3958589"/>
            <a:ext cx="1" cy="507553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5BF5D-4DFC-A74A-94BA-8211F1E05E04}"/>
              </a:ext>
            </a:extLst>
          </p:cNvPr>
          <p:cNvGrpSpPr/>
          <p:nvPr/>
        </p:nvGrpSpPr>
        <p:grpSpPr>
          <a:xfrm>
            <a:off x="6581594" y="2574964"/>
            <a:ext cx="1947049" cy="1503362"/>
            <a:chOff x="5480446" y="1919641"/>
            <a:chExt cx="1947049" cy="1503362"/>
          </a:xfrm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CD625582-82CA-1343-921A-0C69660E3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62444" y="2109384"/>
              <a:ext cx="1165051" cy="1165051"/>
            </a:xfrm>
            <a:prstGeom prst="rect">
              <a:avLst/>
            </a:prstGeom>
          </p:spPr>
        </p:pic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204A29DA-24CF-C948-81CC-291F3366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80446" y="2585291"/>
              <a:ext cx="837712" cy="837712"/>
            </a:xfrm>
            <a:prstGeom prst="rect">
              <a:avLst/>
            </a:prstGeom>
          </p:spPr>
        </p:pic>
        <p:pic>
          <p:nvPicPr>
            <p:cNvPr id="15" name="Graphic 14" descr="Browser window">
              <a:extLst>
                <a:ext uri="{FF2B5EF4-FFF2-40B4-BE49-F238E27FC236}">
                  <a16:creationId xmlns:a16="http://schemas.microsoft.com/office/drawing/2014/main" id="{769DBD5C-40D6-4D45-BC8A-E503820FF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94343" y="1919641"/>
              <a:ext cx="720269" cy="720269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C26890-AC2D-A840-8F7C-21EDCD4E33E2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>
            <a:off x="8528643" y="3342472"/>
            <a:ext cx="1090423" cy="476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9DA814-6C08-974A-8868-9F9E661A5A9A}"/>
              </a:ext>
            </a:extLst>
          </p:cNvPr>
          <p:cNvSpPr txBox="1"/>
          <p:nvPr/>
        </p:nvSpPr>
        <p:spPr>
          <a:xfrm>
            <a:off x="7260505" y="3756909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SDI’s</a:t>
            </a:r>
          </a:p>
        </p:txBody>
      </p:sp>
      <p:pic>
        <p:nvPicPr>
          <p:cNvPr id="18" name="Graphic 17" descr="Browser window">
            <a:extLst>
              <a:ext uri="{FF2B5EF4-FFF2-40B4-BE49-F238E27FC236}">
                <a16:creationId xmlns:a16="http://schemas.microsoft.com/office/drawing/2014/main" id="{1B97FDDA-C6AF-344E-97B1-8A74AC7A0E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0117" y="660746"/>
            <a:ext cx="1777662" cy="1777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EB83B0-08D1-3E43-AB84-61AA77C096F6}"/>
              </a:ext>
            </a:extLst>
          </p:cNvPr>
          <p:cNvSpPr txBox="1"/>
          <p:nvPr/>
        </p:nvSpPr>
        <p:spPr>
          <a:xfrm>
            <a:off x="7006932" y="577909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D6C543-F687-5A44-B9DF-ED5A5519411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8591648" y="2265786"/>
            <a:ext cx="1027418" cy="1076686"/>
          </a:xfrm>
          <a:prstGeom prst="straightConnector1">
            <a:avLst/>
          </a:prstGeom>
          <a:ln w="111125" cap="rnd">
            <a:solidFill>
              <a:schemeClr val="bg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C6AD22-FF04-B746-B071-BCBB07503E5A}"/>
              </a:ext>
            </a:extLst>
          </p:cNvPr>
          <p:cNvSpPr txBox="1"/>
          <p:nvPr/>
        </p:nvSpPr>
        <p:spPr>
          <a:xfrm>
            <a:off x="838200" y="1296845"/>
            <a:ext cx="2992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www.riskprofiler.ca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57B0F3-E127-3342-94E6-B6A3531A6893}"/>
              </a:ext>
            </a:extLst>
          </p:cNvPr>
          <p:cNvSpPr txBox="1"/>
          <p:nvPr/>
        </p:nvSpPr>
        <p:spPr>
          <a:xfrm>
            <a:off x="8861099" y="2706557"/>
            <a:ext cx="750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2DECA-AF91-D745-A053-A8CF762AC5EB}"/>
              </a:ext>
            </a:extLst>
          </p:cNvPr>
          <p:cNvSpPr txBox="1"/>
          <p:nvPr/>
        </p:nvSpPr>
        <p:spPr>
          <a:xfrm>
            <a:off x="8817609" y="5504316"/>
            <a:ext cx="881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SENDAI</a:t>
            </a:r>
          </a:p>
        </p:txBody>
      </p:sp>
    </p:spTree>
    <p:extLst>
      <p:ext uri="{BB962C8B-B14F-4D97-AF65-F5344CB8AC3E}">
        <p14:creationId xmlns:p14="http://schemas.microsoft.com/office/powerpoint/2010/main" val="224885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2292" cy="1325563"/>
          </a:xfrm>
        </p:spPr>
        <p:txBody>
          <a:bodyPr/>
          <a:lstStyle/>
          <a:p>
            <a:r>
              <a:rPr lang="en-US" dirty="0" err="1"/>
              <a:t>RiskProfiler.ca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838199" y="1504930"/>
            <a:ext cx="6027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Purpose-built web application for non-experts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High-level overview of hazard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Interactive maps and graphic visualizations with supporting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Contact points for more information about hazard risk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DA8D5D3-B1CD-E14C-9A7D-26836642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072" y="289287"/>
            <a:ext cx="3805058" cy="2315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420CA0-B090-6544-B771-81D0778FF907}"/>
              </a:ext>
            </a:extLst>
          </p:cNvPr>
          <p:cNvSpPr txBox="1"/>
          <p:nvPr/>
        </p:nvSpPr>
        <p:spPr>
          <a:xfrm>
            <a:off x="6752168" y="4589714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cxnSp>
        <p:nvCxnSpPr>
          <p:cNvPr id="23" name="Elbow Connector 85">
            <a:extLst>
              <a:ext uri="{FF2B5EF4-FFF2-40B4-BE49-F238E27FC236}">
                <a16:creationId xmlns:a16="http://schemas.microsoft.com/office/drawing/2014/main" id="{3FDB1804-6AF6-FB40-AB57-66102A383EE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9963888" y="2616928"/>
            <a:ext cx="15297" cy="107534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25B73A3-0715-504E-9C34-2EC11B1D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012" y="3692270"/>
            <a:ext cx="930345" cy="930345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EDCFD84-5AF8-0043-9EEC-48D69F05E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0184" y="5044360"/>
            <a:ext cx="1638000" cy="1537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D6C5B-1902-7A49-AC3A-353F75E3FEFF}"/>
              </a:ext>
            </a:extLst>
          </p:cNvPr>
          <p:cNvSpPr txBox="1"/>
          <p:nvPr/>
        </p:nvSpPr>
        <p:spPr>
          <a:xfrm>
            <a:off x="10389577" y="5509530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27" name="Elbow Connector 97">
            <a:extLst>
              <a:ext uri="{FF2B5EF4-FFF2-40B4-BE49-F238E27FC236}">
                <a16:creationId xmlns:a16="http://schemas.microsoft.com/office/drawing/2014/main" id="{1566F3CB-2E97-AC4B-B228-2F7C13B6CF4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9971536" y="4622615"/>
            <a:ext cx="7649" cy="56921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84CA573-7A4E-A048-83C3-100206647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808" y="5044360"/>
            <a:ext cx="1522800" cy="1522800"/>
          </a:xfrm>
          <a:prstGeom prst="rect">
            <a:avLst/>
          </a:prstGeom>
        </p:spPr>
      </p:pic>
      <p:cxnSp>
        <p:nvCxnSpPr>
          <p:cNvPr id="29" name="Elbow Connector 69">
            <a:extLst>
              <a:ext uri="{FF2B5EF4-FFF2-40B4-BE49-F238E27FC236}">
                <a16:creationId xmlns:a16="http://schemas.microsoft.com/office/drawing/2014/main" id="{364E7E89-DE45-5748-8441-9959CF8F9E79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8467608" y="5805760"/>
            <a:ext cx="692576" cy="756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C3048A5-A34F-6549-87A0-BB3952844CC1}"/>
              </a:ext>
            </a:extLst>
          </p:cNvPr>
          <p:cNvSpPr/>
          <p:nvPr/>
        </p:nvSpPr>
        <p:spPr>
          <a:xfrm>
            <a:off x="9500886" y="2968054"/>
            <a:ext cx="926005" cy="5133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OGC API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94380E-0651-8A44-8663-9027AEB7FF1A}"/>
              </a:ext>
            </a:extLst>
          </p:cNvPr>
          <p:cNvSpPr txBox="1"/>
          <p:nvPr/>
        </p:nvSpPr>
        <p:spPr>
          <a:xfrm>
            <a:off x="10426891" y="3972776"/>
            <a:ext cx="15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</p:spTree>
    <p:extLst>
      <p:ext uri="{BB962C8B-B14F-4D97-AF65-F5344CB8AC3E}">
        <p14:creationId xmlns:p14="http://schemas.microsoft.com/office/powerpoint/2010/main" val="405478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ABFE-B587-6144-B845-B21C0166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76824" cy="1325563"/>
          </a:xfrm>
        </p:spPr>
        <p:txBody>
          <a:bodyPr/>
          <a:lstStyle/>
          <a:p>
            <a:pPr algn="ctr"/>
            <a:r>
              <a:rPr lang="en-US" dirty="0"/>
              <a:t>Public Dashboard</a:t>
            </a:r>
            <a:br>
              <a:rPr lang="en-US" dirty="0"/>
            </a:br>
            <a:r>
              <a:rPr lang="en-US" dirty="0"/>
              <a:t>(Experimental)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D2227-6DB3-D540-838F-AD9204C889A0}"/>
              </a:ext>
            </a:extLst>
          </p:cNvPr>
          <p:cNvSpPr txBox="1"/>
          <p:nvPr/>
        </p:nvSpPr>
        <p:spPr>
          <a:xfrm>
            <a:off x="498467" y="2907807"/>
            <a:ext cx="56915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Pre-generated dashboards with visualizations will be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users to query underlying models and visualize results using charts, graphs,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Users can share results outside of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20CA0-B090-6544-B771-81D0778FF907}"/>
              </a:ext>
            </a:extLst>
          </p:cNvPr>
          <p:cNvSpPr txBox="1"/>
          <p:nvPr/>
        </p:nvSpPr>
        <p:spPr>
          <a:xfrm>
            <a:off x="6816336" y="4589714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cxnSp>
        <p:nvCxnSpPr>
          <p:cNvPr id="23" name="Elbow Connector 85">
            <a:extLst>
              <a:ext uri="{FF2B5EF4-FFF2-40B4-BE49-F238E27FC236}">
                <a16:creationId xmlns:a16="http://schemas.microsoft.com/office/drawing/2014/main" id="{3FDB1804-6AF6-FB40-AB57-66102A383EE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043352" y="3429000"/>
            <a:ext cx="1" cy="38283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25B73A3-0715-504E-9C34-2EC11B1D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180" y="3811832"/>
            <a:ext cx="930345" cy="930345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EDCFD84-5AF8-0043-9EEC-48D69F05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352" y="5044360"/>
            <a:ext cx="1638000" cy="1537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D6C5B-1902-7A49-AC3A-353F75E3FEFF}"/>
              </a:ext>
            </a:extLst>
          </p:cNvPr>
          <p:cNvSpPr txBox="1"/>
          <p:nvPr/>
        </p:nvSpPr>
        <p:spPr>
          <a:xfrm>
            <a:off x="10453745" y="5509530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27" name="Elbow Connector 97">
            <a:extLst>
              <a:ext uri="{FF2B5EF4-FFF2-40B4-BE49-F238E27FC236}">
                <a16:creationId xmlns:a16="http://schemas.microsoft.com/office/drawing/2014/main" id="{1566F3CB-2E97-AC4B-B228-2F7C13B6CF4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0043352" y="4742177"/>
            <a:ext cx="1" cy="42013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084CA573-7A4E-A048-83C3-100206647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976" y="5044360"/>
            <a:ext cx="1522800" cy="1522800"/>
          </a:xfrm>
          <a:prstGeom prst="rect">
            <a:avLst/>
          </a:prstGeom>
        </p:spPr>
      </p:pic>
      <p:cxnSp>
        <p:nvCxnSpPr>
          <p:cNvPr id="29" name="Elbow Connector 69">
            <a:extLst>
              <a:ext uri="{FF2B5EF4-FFF2-40B4-BE49-F238E27FC236}">
                <a16:creationId xmlns:a16="http://schemas.microsoft.com/office/drawing/2014/main" id="{364E7E89-DE45-5748-8441-9959CF8F9E7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531776" y="5805760"/>
            <a:ext cx="960985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23D04A-833F-974B-B486-F532CCCB7C21}"/>
              </a:ext>
            </a:extLst>
          </p:cNvPr>
          <p:cNvSpPr txBox="1"/>
          <p:nvPr/>
        </p:nvSpPr>
        <p:spPr>
          <a:xfrm>
            <a:off x="7094780" y="3059668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94380E-0651-8A44-8663-9027AEB7FF1A}"/>
              </a:ext>
            </a:extLst>
          </p:cNvPr>
          <p:cNvSpPr txBox="1"/>
          <p:nvPr/>
        </p:nvSpPr>
        <p:spPr>
          <a:xfrm>
            <a:off x="10491059" y="3972776"/>
            <a:ext cx="152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7FF9CD-82A2-4B47-BBE0-7E129B7E5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420" y="279913"/>
            <a:ext cx="5573662" cy="3042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34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0D1D2-687B-EA47-B49B-5107247E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F54E6-BF60-1547-AFCF-06740CA8C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78E802D-7E05-5540-B10D-3AC91E5E634F}"/>
              </a:ext>
            </a:extLst>
          </p:cNvPr>
          <p:cNvSpPr/>
          <p:nvPr/>
        </p:nvSpPr>
        <p:spPr>
          <a:xfrm>
            <a:off x="0" y="4787014"/>
            <a:ext cx="4676359" cy="20709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36B2609-FD1D-3649-AB2D-E32758D4BEAA}"/>
              </a:ext>
            </a:extLst>
          </p:cNvPr>
          <p:cNvSpPr/>
          <p:nvPr/>
        </p:nvSpPr>
        <p:spPr>
          <a:xfrm>
            <a:off x="0" y="0"/>
            <a:ext cx="4676824" cy="47870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83ED-724E-D147-92AE-4CDC14DC3D19}"/>
              </a:ext>
            </a:extLst>
          </p:cNvPr>
          <p:cNvSpPr/>
          <p:nvPr/>
        </p:nvSpPr>
        <p:spPr>
          <a:xfrm>
            <a:off x="4676359" y="0"/>
            <a:ext cx="751564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D6F478A4-F76F-4743-B788-4055B28830E3}"/>
              </a:ext>
            </a:extLst>
          </p:cNvPr>
          <p:cNvSpPr txBox="1">
            <a:spLocks/>
          </p:cNvSpPr>
          <p:nvPr/>
        </p:nvSpPr>
        <p:spPr>
          <a:xfrm>
            <a:off x="0" y="325370"/>
            <a:ext cx="4668619" cy="88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OpenDRR</a:t>
            </a:r>
            <a:r>
              <a:rPr lang="en-US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36AD09B3-2F8F-E249-9E2A-A6DC524AFD99}"/>
              </a:ext>
            </a:extLst>
          </p:cNvPr>
          <p:cNvSpPr txBox="1">
            <a:spLocks/>
          </p:cNvSpPr>
          <p:nvPr/>
        </p:nvSpPr>
        <p:spPr>
          <a:xfrm>
            <a:off x="165404" y="1898841"/>
            <a:ext cx="4414853" cy="2722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Key </a:t>
            </a:r>
            <a:r>
              <a:rPr lang="en-US" dirty="0">
                <a:solidFill>
                  <a:schemeClr val="bg1"/>
                </a:solidFill>
              </a:rPr>
              <a:t>Components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OpenQuake</a:t>
            </a:r>
            <a:r>
              <a:rPr lang="en-US" sz="2400" dirty="0">
                <a:solidFill>
                  <a:schemeClr val="bg1"/>
                </a:solidFill>
              </a:rPr>
              <a:t> Engine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GitHub Data Repository</a:t>
            </a:r>
          </a:p>
          <a:p>
            <a:r>
              <a:rPr lang="en-US" sz="2400" dirty="0">
                <a:solidFill>
                  <a:schemeClr val="bg1"/>
                </a:solidFill>
              </a:rPr>
              <a:t>Federal Geospatial Platform (FGP)</a:t>
            </a:r>
          </a:p>
          <a:p>
            <a:r>
              <a:rPr lang="en-US" sz="2400" dirty="0">
                <a:solidFill>
                  <a:schemeClr val="bg1"/>
                </a:solidFill>
              </a:rPr>
              <a:t>Public Portal (</a:t>
            </a:r>
            <a:r>
              <a:rPr lang="en-US" sz="2400" dirty="0" err="1">
                <a:solidFill>
                  <a:schemeClr val="bg1"/>
                </a:solidFill>
              </a:rPr>
              <a:t>RiskProfiler.ca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2" name="Graphic 101" descr="Browser window">
            <a:extLst>
              <a:ext uri="{FF2B5EF4-FFF2-40B4-BE49-F238E27FC236}">
                <a16:creationId xmlns:a16="http://schemas.microsoft.com/office/drawing/2014/main" id="{8652B172-912F-8C4D-A7EC-EC9197191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7361881" y="327192"/>
            <a:ext cx="1472619" cy="134205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EB23D2-612A-3545-9199-F3987568A68C}"/>
              </a:ext>
            </a:extLst>
          </p:cNvPr>
          <p:cNvGrpSpPr/>
          <p:nvPr/>
        </p:nvGrpSpPr>
        <p:grpSpPr>
          <a:xfrm>
            <a:off x="5505345" y="4951549"/>
            <a:ext cx="1472616" cy="1546122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04" name="Graphic 103" descr="Browser window">
              <a:extLst>
                <a:ext uri="{FF2B5EF4-FFF2-40B4-BE49-F238E27FC236}">
                  <a16:creationId xmlns:a16="http://schemas.microsoft.com/office/drawing/2014/main" id="{7A379C47-DAEF-5C4C-8B6E-3E538A85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05" name="Graphic 104" descr="Gears">
              <a:extLst>
                <a:ext uri="{FF2B5EF4-FFF2-40B4-BE49-F238E27FC236}">
                  <a16:creationId xmlns:a16="http://schemas.microsoft.com/office/drawing/2014/main" id="{6D0EA05D-8F30-074D-A8A5-191D2661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6" name="Graphic 105" descr="Playbook">
              <a:extLst>
                <a:ext uri="{FF2B5EF4-FFF2-40B4-BE49-F238E27FC236}">
                  <a16:creationId xmlns:a16="http://schemas.microsoft.com/office/drawing/2014/main" id="{CF6EE4E5-C8D5-AF4B-A837-05BCF5206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00E4349-6A58-664C-B286-DB801C8D4ABC}"/>
              </a:ext>
            </a:extLst>
          </p:cNvPr>
          <p:cNvSpPr txBox="1"/>
          <p:nvPr/>
        </p:nvSpPr>
        <p:spPr>
          <a:xfrm>
            <a:off x="7329482" y="6186532"/>
            <a:ext cx="190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OpenDRR</a:t>
            </a:r>
            <a:r>
              <a:rPr lang="en-US" dirty="0"/>
              <a:t> GitHub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AA4CDE-FB85-7845-A4DC-787C7E86EAD9}"/>
              </a:ext>
            </a:extLst>
          </p:cNvPr>
          <p:cNvSpPr txBox="1"/>
          <p:nvPr/>
        </p:nvSpPr>
        <p:spPr>
          <a:xfrm>
            <a:off x="5589407" y="617450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4750D3F-B6A5-8B4F-BFDB-0525A77EBBA6}"/>
              </a:ext>
            </a:extLst>
          </p:cNvPr>
          <p:cNvSpPr txBox="1"/>
          <p:nvPr/>
        </p:nvSpPr>
        <p:spPr>
          <a:xfrm>
            <a:off x="7486729" y="189143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251F486-6C9C-EA40-AE58-CA5545A66126}"/>
              </a:ext>
            </a:extLst>
          </p:cNvPr>
          <p:cNvSpPr/>
          <p:nvPr/>
        </p:nvSpPr>
        <p:spPr>
          <a:xfrm>
            <a:off x="5047711" y="112943"/>
            <a:ext cx="2223145" cy="4475319"/>
          </a:xfrm>
          <a:prstGeom prst="roundRect">
            <a:avLst>
              <a:gd name="adj" fmla="val 2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dash"/>
          </a:ln>
          <a:effectLst>
            <a:outerShdw blurRad="50800" dist="38100" dir="2700000" algn="tl" rotWithShape="0">
              <a:schemeClr val="bg2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Graphic 110" descr="Browser window">
            <a:extLst>
              <a:ext uri="{FF2B5EF4-FFF2-40B4-BE49-F238E27FC236}">
                <a16:creationId xmlns:a16="http://schemas.microsoft.com/office/drawing/2014/main" id="{52B28938-5B38-354D-B879-6BBCF9A6F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661"/>
          <a:stretch/>
        </p:blipFill>
        <p:spPr>
          <a:xfrm>
            <a:off x="5637993" y="343034"/>
            <a:ext cx="1472618" cy="130088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5083183-4BE0-6345-A916-B28D26C25D24}"/>
              </a:ext>
            </a:extLst>
          </p:cNvPr>
          <p:cNvSpPr txBox="1"/>
          <p:nvPr/>
        </p:nvSpPr>
        <p:spPr>
          <a:xfrm>
            <a:off x="5727585" y="226204"/>
            <a:ext cx="12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ACE07E6-DD05-DD48-8EC1-BC4750BEF372}"/>
              </a:ext>
            </a:extLst>
          </p:cNvPr>
          <p:cNvSpPr txBox="1"/>
          <p:nvPr/>
        </p:nvSpPr>
        <p:spPr>
          <a:xfrm>
            <a:off x="361284" y="1135180"/>
            <a:ext cx="42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Provide tools to facilitate decision making prior to and during a crisis</a:t>
            </a:r>
          </a:p>
        </p:txBody>
      </p:sp>
      <p:pic>
        <p:nvPicPr>
          <p:cNvPr id="115" name="Graphic 114" descr="User">
            <a:extLst>
              <a:ext uri="{FF2B5EF4-FFF2-40B4-BE49-F238E27FC236}">
                <a16:creationId xmlns:a16="http://schemas.microsoft.com/office/drawing/2014/main" id="{31076F85-9884-E54F-9D87-811EEED01F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4502" y="5815135"/>
            <a:ext cx="546578" cy="546578"/>
          </a:xfrm>
          <a:prstGeom prst="rect">
            <a:avLst/>
          </a:prstGeom>
        </p:spPr>
      </p:pic>
      <p:pic>
        <p:nvPicPr>
          <p:cNvPr id="116" name="Graphic 115" descr="Male profile">
            <a:extLst>
              <a:ext uri="{FF2B5EF4-FFF2-40B4-BE49-F238E27FC236}">
                <a16:creationId xmlns:a16="http://schemas.microsoft.com/office/drawing/2014/main" id="{901136FB-C22E-5A4E-906F-FB016BBB99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502" y="5321097"/>
            <a:ext cx="546578" cy="546578"/>
          </a:xfrm>
          <a:prstGeom prst="rect">
            <a:avLst/>
          </a:prstGeom>
        </p:spPr>
      </p:pic>
      <p:pic>
        <p:nvPicPr>
          <p:cNvPr id="118" name="Graphic 117" descr="Female Profile">
            <a:extLst>
              <a:ext uri="{FF2B5EF4-FFF2-40B4-BE49-F238E27FC236}">
                <a16:creationId xmlns:a16="http://schemas.microsoft.com/office/drawing/2014/main" id="{754238AD-D39F-BD48-9A04-107453677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4502" y="4822712"/>
            <a:ext cx="546578" cy="54657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8C55D0CA-24D2-DB48-B07E-8A676402D5D2}"/>
              </a:ext>
            </a:extLst>
          </p:cNvPr>
          <p:cNvSpPr txBox="1"/>
          <p:nvPr/>
        </p:nvSpPr>
        <p:spPr>
          <a:xfrm>
            <a:off x="1027555" y="4911334"/>
            <a:ext cx="217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Analyst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6278D2-7CFC-C343-A195-E769F470167E}"/>
              </a:ext>
            </a:extLst>
          </p:cNvPr>
          <p:cNvSpPr txBox="1"/>
          <p:nvPr/>
        </p:nvSpPr>
        <p:spPr>
          <a:xfrm>
            <a:off x="1007645" y="5417209"/>
            <a:ext cx="344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Planner, Risk Manager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211656-A140-BC4D-A9B5-C3FF32580A87}"/>
              </a:ext>
            </a:extLst>
          </p:cNvPr>
          <p:cNvSpPr txBox="1"/>
          <p:nvPr/>
        </p:nvSpPr>
        <p:spPr>
          <a:xfrm>
            <a:off x="1023252" y="5951373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 User</a:t>
            </a:r>
          </a:p>
        </p:txBody>
      </p:sp>
      <p:pic>
        <p:nvPicPr>
          <p:cNvPr id="122" name="Graphic 121" descr="Female Profile">
            <a:extLst>
              <a:ext uri="{FF2B5EF4-FFF2-40B4-BE49-F238E27FC236}">
                <a16:creationId xmlns:a16="http://schemas.microsoft.com/office/drawing/2014/main" id="{7ADE0766-E12F-0749-96D0-B7357FC447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47711" y="5591004"/>
            <a:ext cx="546577" cy="546577"/>
          </a:xfrm>
          <a:prstGeom prst="rect">
            <a:avLst/>
          </a:prstGeom>
        </p:spPr>
      </p:pic>
      <p:pic>
        <p:nvPicPr>
          <p:cNvPr id="123" name="Graphic 122" descr="User">
            <a:extLst>
              <a:ext uri="{FF2B5EF4-FFF2-40B4-BE49-F238E27FC236}">
                <a16:creationId xmlns:a16="http://schemas.microsoft.com/office/drawing/2014/main" id="{F0C9FAC1-0D34-C543-8661-0F21664BB5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08524" y="756753"/>
            <a:ext cx="546578" cy="54657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D4DB556-0FD9-1649-9034-D0CC8E07C9E2}"/>
              </a:ext>
            </a:extLst>
          </p:cNvPr>
          <p:cNvSpPr txBox="1"/>
          <p:nvPr/>
        </p:nvSpPr>
        <p:spPr>
          <a:xfrm>
            <a:off x="8714665" y="1937616"/>
            <a:ext cx="6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pic>
        <p:nvPicPr>
          <p:cNvPr id="126" name="Graphic 125" descr="User">
            <a:extLst>
              <a:ext uri="{FF2B5EF4-FFF2-40B4-BE49-F238E27FC236}">
                <a16:creationId xmlns:a16="http://schemas.microsoft.com/office/drawing/2014/main" id="{42A013ED-8694-4A4D-8514-8C5AD5B41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4502" y="6288132"/>
            <a:ext cx="546578" cy="54657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428A83CA-982D-A84B-80BF-751B3AC18DE9}"/>
              </a:ext>
            </a:extLst>
          </p:cNvPr>
          <p:cNvSpPr txBox="1"/>
          <p:nvPr/>
        </p:nvSpPr>
        <p:spPr>
          <a:xfrm>
            <a:off x="1023252" y="6424370"/>
            <a:ext cx="338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</a:t>
            </a:r>
          </a:p>
        </p:txBody>
      </p:sp>
      <p:pic>
        <p:nvPicPr>
          <p:cNvPr id="128" name="Graphic 127" descr="Browser window">
            <a:extLst>
              <a:ext uri="{FF2B5EF4-FFF2-40B4-BE49-F238E27FC236}">
                <a16:creationId xmlns:a16="http://schemas.microsoft.com/office/drawing/2014/main" id="{BEA3DD64-080A-DA40-930A-A4ADA6D9F75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0618" b="9079"/>
          <a:stretch/>
        </p:blipFill>
        <p:spPr>
          <a:xfrm>
            <a:off x="8878651" y="2245945"/>
            <a:ext cx="1472619" cy="1182561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AB468773-FD96-7946-89E7-F50265F8C0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727" y="2709612"/>
            <a:ext cx="546578" cy="546578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D3E3FE7-9BF1-5741-A1A5-F41F8C8E07B9}"/>
              </a:ext>
            </a:extLst>
          </p:cNvPr>
          <p:cNvGrpSpPr/>
          <p:nvPr/>
        </p:nvGrpSpPr>
        <p:grpSpPr>
          <a:xfrm flipH="1">
            <a:off x="8745076" y="5331407"/>
            <a:ext cx="1661581" cy="825934"/>
            <a:chOff x="6570927" y="3845266"/>
            <a:chExt cx="1661581" cy="825934"/>
          </a:xfrm>
        </p:grpSpPr>
        <p:pic>
          <p:nvPicPr>
            <p:cNvPr id="141" name="Graphic 140" descr="Male profile">
              <a:extLst>
                <a:ext uri="{FF2B5EF4-FFF2-40B4-BE49-F238E27FC236}">
                  <a16:creationId xmlns:a16="http://schemas.microsoft.com/office/drawing/2014/main" id="{0DA98617-4366-3545-B326-D3B3A6DD3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143" name="Graphic 142" descr="Browser window">
              <a:extLst>
                <a:ext uri="{FF2B5EF4-FFF2-40B4-BE49-F238E27FC236}">
                  <a16:creationId xmlns:a16="http://schemas.microsoft.com/office/drawing/2014/main" id="{5DFC5038-4191-EA40-B009-ED5A2897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149" name="Graphic 148" descr="Browser window">
              <a:extLst>
                <a:ext uri="{FF2B5EF4-FFF2-40B4-BE49-F238E27FC236}">
                  <a16:creationId xmlns:a16="http://schemas.microsoft.com/office/drawing/2014/main" id="{41239129-49FA-BD40-AD57-1884EEF04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98B23CC-F0C8-7C45-AB8B-7A005B299A0C}"/>
                </a:ext>
              </a:extLst>
            </p:cNvPr>
            <p:cNvSpPr txBox="1"/>
            <p:nvPr/>
          </p:nvSpPr>
          <p:spPr>
            <a:xfrm>
              <a:off x="6570927" y="3921307"/>
              <a:ext cx="8653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GitHub</a:t>
              </a:r>
              <a:r>
                <a:rPr lang="en-US" sz="2000" dirty="0"/>
                <a:t> </a:t>
              </a:r>
              <a:r>
                <a:rPr lang="en-US" sz="1400" dirty="0"/>
                <a:t>pages</a:t>
              </a:r>
              <a:endParaRPr lang="en-US" sz="2000" dirty="0"/>
            </a:p>
          </p:txBody>
        </p:sp>
      </p:grpSp>
      <p:pic>
        <p:nvPicPr>
          <p:cNvPr id="152" name="Graphic 151" descr="Browser window">
            <a:extLst>
              <a:ext uri="{FF2B5EF4-FFF2-40B4-BE49-F238E27FC236}">
                <a16:creationId xmlns:a16="http://schemas.microsoft.com/office/drawing/2014/main" id="{F8D8BAD8-4FA1-D541-9F54-29F75E2BB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866"/>
          <a:stretch/>
        </p:blipFill>
        <p:spPr>
          <a:xfrm>
            <a:off x="8878651" y="318502"/>
            <a:ext cx="1472619" cy="134205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ED1837D-3738-5547-B37A-1DD4643378B0}"/>
              </a:ext>
            </a:extLst>
          </p:cNvPr>
          <p:cNvSpPr txBox="1"/>
          <p:nvPr/>
        </p:nvSpPr>
        <p:spPr>
          <a:xfrm>
            <a:off x="9018501" y="18914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343C01-D1F8-174E-A5CE-988AE44BBEAF}"/>
              </a:ext>
            </a:extLst>
          </p:cNvPr>
          <p:cNvSpPr txBox="1"/>
          <p:nvPr/>
        </p:nvSpPr>
        <p:spPr>
          <a:xfrm>
            <a:off x="8057907" y="3818181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 GCC</a:t>
            </a:r>
          </a:p>
        </p:txBody>
      </p: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124105C3-CA55-EF4E-9E2F-BB0FFFD4103E}"/>
              </a:ext>
            </a:extLst>
          </p:cNvPr>
          <p:cNvCxnSpPr>
            <a:stCxn id="104" idx="3"/>
            <a:endCxn id="164" idx="1"/>
          </p:cNvCxnSpPr>
          <p:nvPr/>
        </p:nvCxnSpPr>
        <p:spPr>
          <a:xfrm>
            <a:off x="6977961" y="5724610"/>
            <a:ext cx="828986" cy="192"/>
          </a:xfrm>
          <a:prstGeom prst="bentConnector3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3F79B9C-6BDD-0045-8C1D-F062A8FE1A67}"/>
              </a:ext>
            </a:extLst>
          </p:cNvPr>
          <p:cNvCxnSpPr>
            <a:cxnSpLocks/>
            <a:stCxn id="164" idx="0"/>
            <a:endCxn id="194" idx="2"/>
          </p:cNvCxnSpPr>
          <p:nvPr/>
        </p:nvCxnSpPr>
        <p:spPr>
          <a:xfrm rot="5400000" flipH="1" flipV="1">
            <a:off x="8608579" y="4209164"/>
            <a:ext cx="714006" cy="137060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85">
            <a:extLst>
              <a:ext uri="{FF2B5EF4-FFF2-40B4-BE49-F238E27FC236}">
                <a16:creationId xmlns:a16="http://schemas.microsoft.com/office/drawing/2014/main" id="{5CBA16FB-5192-774A-AD15-1B9E73DB2A39}"/>
              </a:ext>
            </a:extLst>
          </p:cNvPr>
          <p:cNvCxnSpPr>
            <a:cxnSpLocks/>
            <a:stCxn id="160" idx="0"/>
          </p:cNvCxnSpPr>
          <p:nvPr/>
        </p:nvCxnSpPr>
        <p:spPr>
          <a:xfrm flipV="1">
            <a:off x="6633067" y="1600775"/>
            <a:ext cx="2731" cy="84034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6E947319-20F5-E443-BFC6-353171240C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59448" y="2441119"/>
            <a:ext cx="747238" cy="747238"/>
          </a:xfrm>
          <a:prstGeom prst="rect">
            <a:avLst/>
          </a:prstGeom>
        </p:spPr>
      </p:pic>
      <p:pic>
        <p:nvPicPr>
          <p:cNvPr id="161" name="Graphic 160" descr="Database">
            <a:extLst>
              <a:ext uri="{FF2B5EF4-FFF2-40B4-BE49-F238E27FC236}">
                <a16:creationId xmlns:a16="http://schemas.microsoft.com/office/drawing/2014/main" id="{9984C2E2-FEBC-A445-9CBE-C4D7BEFDD0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201411" y="3722505"/>
            <a:ext cx="868775" cy="81569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52F31A5-C328-E84F-A100-1C3D3173F9D8}"/>
              </a:ext>
            </a:extLst>
          </p:cNvPr>
          <p:cNvSpPr txBox="1"/>
          <p:nvPr/>
        </p:nvSpPr>
        <p:spPr>
          <a:xfrm>
            <a:off x="5185029" y="3812444"/>
            <a:ext cx="137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163" name="Elbow Connector 97">
            <a:extLst>
              <a:ext uri="{FF2B5EF4-FFF2-40B4-BE49-F238E27FC236}">
                <a16:creationId xmlns:a16="http://schemas.microsoft.com/office/drawing/2014/main" id="{CFB9D92A-7656-704F-967F-E71C0FA5B125}"/>
              </a:ext>
            </a:extLst>
          </p:cNvPr>
          <p:cNvCxnSpPr>
            <a:cxnSpLocks/>
            <a:stCxn id="161" idx="0"/>
            <a:endCxn id="160" idx="2"/>
          </p:cNvCxnSpPr>
          <p:nvPr/>
        </p:nvCxnSpPr>
        <p:spPr>
          <a:xfrm flipH="1" flipV="1">
            <a:off x="6633067" y="3188357"/>
            <a:ext cx="2732" cy="53414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EA4B2687-C8EB-4442-967D-4783A601648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06947" y="5251469"/>
            <a:ext cx="946666" cy="946666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AE7F9D30-A7A0-DF42-8D78-A1DADE4E9A95}"/>
              </a:ext>
            </a:extLst>
          </p:cNvPr>
          <p:cNvSpPr txBox="1"/>
          <p:nvPr/>
        </p:nvSpPr>
        <p:spPr>
          <a:xfrm>
            <a:off x="5015239" y="2982771"/>
            <a:ext cx="149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67" name="Elbow Connector 69">
            <a:extLst>
              <a:ext uri="{FF2B5EF4-FFF2-40B4-BE49-F238E27FC236}">
                <a16:creationId xmlns:a16="http://schemas.microsoft.com/office/drawing/2014/main" id="{764924FD-4C91-7A49-89FC-AE0EB6B1EBDF}"/>
              </a:ext>
            </a:extLst>
          </p:cNvPr>
          <p:cNvCxnSpPr>
            <a:cxnSpLocks/>
            <a:stCxn id="164" idx="0"/>
            <a:endCxn id="161" idx="2"/>
          </p:cNvCxnSpPr>
          <p:nvPr/>
        </p:nvCxnSpPr>
        <p:spPr>
          <a:xfrm rot="16200000" flipV="1">
            <a:off x="7101406" y="4072594"/>
            <a:ext cx="713269" cy="164448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36910ABD-7427-7746-A5DE-B905C71DC29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05446" y="158987"/>
            <a:ext cx="475352" cy="475352"/>
          </a:xfrm>
          <a:prstGeom prst="rect">
            <a:avLst/>
          </a:prstGeom>
        </p:spPr>
      </p:pic>
      <p:pic>
        <p:nvPicPr>
          <p:cNvPr id="169" name="Graphic 168" descr="North America">
            <a:extLst>
              <a:ext uri="{FF2B5EF4-FFF2-40B4-BE49-F238E27FC236}">
                <a16:creationId xmlns:a16="http://schemas.microsoft.com/office/drawing/2014/main" id="{F64FC2D9-4C59-FC4C-9D51-1816C531E6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922290" y="775925"/>
            <a:ext cx="678540" cy="67854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7191A01-AD5D-3442-98F9-D8D533DE09FD}"/>
              </a:ext>
            </a:extLst>
          </p:cNvPr>
          <p:cNvGrpSpPr/>
          <p:nvPr/>
        </p:nvGrpSpPr>
        <p:grpSpPr>
          <a:xfrm>
            <a:off x="10367182" y="391032"/>
            <a:ext cx="1659414" cy="1289785"/>
            <a:chOff x="10345422" y="204202"/>
            <a:chExt cx="1659414" cy="1289785"/>
          </a:xfrm>
        </p:grpSpPr>
        <p:pic>
          <p:nvPicPr>
            <p:cNvPr id="173" name="Graphic 172" descr="Browser window">
              <a:extLst>
                <a:ext uri="{FF2B5EF4-FFF2-40B4-BE49-F238E27FC236}">
                  <a16:creationId xmlns:a16="http://schemas.microsoft.com/office/drawing/2014/main" id="{82B1018A-E162-AE4B-AB13-C4B75EEED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174" name="Graphic 173" descr="Browser window">
              <a:extLst>
                <a:ext uri="{FF2B5EF4-FFF2-40B4-BE49-F238E27FC236}">
                  <a16:creationId xmlns:a16="http://schemas.microsoft.com/office/drawing/2014/main" id="{3C029C5D-EF2B-7D45-8AC0-468788DB3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176" name="Graphic 175" descr="Browser window">
              <a:extLst>
                <a:ext uri="{FF2B5EF4-FFF2-40B4-BE49-F238E27FC236}">
                  <a16:creationId xmlns:a16="http://schemas.microsoft.com/office/drawing/2014/main" id="{2580B51A-71AF-1B4E-B3CD-321156116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09E51677-F70F-FB4C-9471-24D1004E178F}"/>
              </a:ext>
            </a:extLst>
          </p:cNvPr>
          <p:cNvSpPr txBox="1"/>
          <p:nvPr/>
        </p:nvSpPr>
        <p:spPr>
          <a:xfrm>
            <a:off x="10192066" y="18914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178" name="Graphic 177" descr="User">
            <a:extLst>
              <a:ext uri="{FF2B5EF4-FFF2-40B4-BE49-F238E27FC236}">
                <a16:creationId xmlns:a16="http://schemas.microsoft.com/office/drawing/2014/main" id="{6480FEFC-D018-184F-9CD1-2658DEB744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26031" y="936053"/>
            <a:ext cx="546578" cy="546578"/>
          </a:xfrm>
          <a:prstGeom prst="rect">
            <a:avLst/>
          </a:prstGeom>
        </p:spPr>
      </p:pic>
      <p:pic>
        <p:nvPicPr>
          <p:cNvPr id="179" name="Graphic 178" descr="User">
            <a:extLst>
              <a:ext uri="{FF2B5EF4-FFF2-40B4-BE49-F238E27FC236}">
                <a16:creationId xmlns:a16="http://schemas.microsoft.com/office/drawing/2014/main" id="{21689E0F-E8FF-CA47-8180-AB4936B58B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7389" y="936053"/>
            <a:ext cx="546578" cy="546578"/>
          </a:xfrm>
          <a:prstGeom prst="rect">
            <a:avLst/>
          </a:prstGeom>
        </p:spPr>
      </p:pic>
      <p:pic>
        <p:nvPicPr>
          <p:cNvPr id="180" name="Graphic 179" descr="User">
            <a:extLst>
              <a:ext uri="{FF2B5EF4-FFF2-40B4-BE49-F238E27FC236}">
                <a16:creationId xmlns:a16="http://schemas.microsoft.com/office/drawing/2014/main" id="{773021A3-F3EF-6840-A701-F3A3F3ECD2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07886" y="1459828"/>
            <a:ext cx="546578" cy="546578"/>
          </a:xfrm>
          <a:prstGeom prst="rect">
            <a:avLst/>
          </a:prstGeom>
        </p:spPr>
      </p:pic>
      <p:pic>
        <p:nvPicPr>
          <p:cNvPr id="181" name="Graphic 180" descr="North America">
            <a:extLst>
              <a:ext uri="{FF2B5EF4-FFF2-40B4-BE49-F238E27FC236}">
                <a16:creationId xmlns:a16="http://schemas.microsoft.com/office/drawing/2014/main" id="{6C0B0EA8-7029-C54F-B6B9-EB1D5C40AE0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457145" y="1073024"/>
            <a:ext cx="404591" cy="404591"/>
          </a:xfrm>
          <a:prstGeom prst="rect">
            <a:avLst/>
          </a:prstGeom>
        </p:spPr>
      </p:pic>
      <p:pic>
        <p:nvPicPr>
          <p:cNvPr id="182" name="Graphic 181" descr="Pie chart">
            <a:extLst>
              <a:ext uri="{FF2B5EF4-FFF2-40B4-BE49-F238E27FC236}">
                <a16:creationId xmlns:a16="http://schemas.microsoft.com/office/drawing/2014/main" id="{DB9A21F9-3400-B64E-8DB2-F9BFAD13754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35358" y="760364"/>
            <a:ext cx="372528" cy="372528"/>
          </a:xfrm>
          <a:prstGeom prst="rect">
            <a:avLst/>
          </a:prstGeom>
        </p:spPr>
      </p:pic>
      <p:pic>
        <p:nvPicPr>
          <p:cNvPr id="183" name="Graphic 182" descr="List">
            <a:extLst>
              <a:ext uri="{FF2B5EF4-FFF2-40B4-BE49-F238E27FC236}">
                <a16:creationId xmlns:a16="http://schemas.microsoft.com/office/drawing/2014/main" id="{0046DF0B-0363-6E4C-B02D-639289EBEC4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575172" y="827659"/>
            <a:ext cx="624813" cy="624813"/>
          </a:xfrm>
          <a:prstGeom prst="rect">
            <a:avLst/>
          </a:prstGeom>
        </p:spPr>
      </p:pic>
      <p:pic>
        <p:nvPicPr>
          <p:cNvPr id="184" name="Graphic 183" descr="List">
            <a:extLst>
              <a:ext uri="{FF2B5EF4-FFF2-40B4-BE49-F238E27FC236}">
                <a16:creationId xmlns:a16="http://schemas.microsoft.com/office/drawing/2014/main" id="{666BC378-D2B4-6F4A-94EC-4908955E75A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77210" y="2592623"/>
            <a:ext cx="624813" cy="624813"/>
          </a:xfrm>
          <a:prstGeom prst="rect">
            <a:avLst/>
          </a:prstGeom>
        </p:spPr>
      </p:pic>
      <p:pic>
        <p:nvPicPr>
          <p:cNvPr id="187" name="Graphic 186" descr="North America">
            <a:extLst>
              <a:ext uri="{FF2B5EF4-FFF2-40B4-BE49-F238E27FC236}">
                <a16:creationId xmlns:a16="http://schemas.microsoft.com/office/drawing/2014/main" id="{94541D71-6243-1947-A01D-DD2EAFA4C3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189850" y="796091"/>
            <a:ext cx="708174" cy="708174"/>
          </a:xfrm>
          <a:prstGeom prst="rect">
            <a:avLst/>
          </a:prstGeom>
        </p:spPr>
      </p:pic>
      <p:pic>
        <p:nvPicPr>
          <p:cNvPr id="188" name="Graphic 187" descr="Pie chart">
            <a:extLst>
              <a:ext uri="{FF2B5EF4-FFF2-40B4-BE49-F238E27FC236}">
                <a16:creationId xmlns:a16="http://schemas.microsoft.com/office/drawing/2014/main" id="{975D6681-E2A8-CB40-A8E5-9757106959E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862009" y="1089279"/>
            <a:ext cx="372528" cy="372528"/>
          </a:xfrm>
          <a:prstGeom prst="rect">
            <a:avLst/>
          </a:prstGeom>
        </p:spPr>
      </p:pic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4D8E2D95-2575-B84C-860E-3D648C10BFA4}"/>
              </a:ext>
            </a:extLst>
          </p:cNvPr>
          <p:cNvCxnSpPr>
            <a:cxnSpLocks/>
            <a:stCxn id="128" idx="3"/>
            <a:endCxn id="176" idx="2"/>
          </p:cNvCxnSpPr>
          <p:nvPr/>
        </p:nvCxnSpPr>
        <p:spPr>
          <a:xfrm flipV="1">
            <a:off x="10351270" y="1680817"/>
            <a:ext cx="649226" cy="115640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50">
            <a:extLst>
              <a:ext uri="{FF2B5EF4-FFF2-40B4-BE49-F238E27FC236}">
                <a16:creationId xmlns:a16="http://schemas.microsoft.com/office/drawing/2014/main" id="{8A1B3A3D-BD8E-154F-9799-4DD27EF77E89}"/>
              </a:ext>
            </a:extLst>
          </p:cNvPr>
          <p:cNvCxnSpPr>
            <a:cxnSpLocks/>
            <a:stCxn id="128" idx="0"/>
            <a:endCxn id="152" idx="2"/>
          </p:cNvCxnSpPr>
          <p:nvPr/>
        </p:nvCxnSpPr>
        <p:spPr>
          <a:xfrm flipV="1">
            <a:off x="9614961" y="1660552"/>
            <a:ext cx="0" cy="58539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BBFCC859-65F7-5F41-B0A1-9893DD3C2294}"/>
              </a:ext>
            </a:extLst>
          </p:cNvPr>
          <p:cNvCxnSpPr>
            <a:cxnSpLocks/>
            <a:stCxn id="128" idx="1"/>
          </p:cNvCxnSpPr>
          <p:nvPr/>
        </p:nvCxnSpPr>
        <p:spPr>
          <a:xfrm rot="10800000">
            <a:off x="8083967" y="1779614"/>
            <a:ext cx="794684" cy="1057613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Graphic 193" descr="Syncing cloud">
            <a:extLst>
              <a:ext uri="{FF2B5EF4-FFF2-40B4-BE49-F238E27FC236}">
                <a16:creationId xmlns:a16="http://schemas.microsoft.com/office/drawing/2014/main" id="{800C8477-DAF3-E342-A05F-9BD4B4EC23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216354" y="3668402"/>
            <a:ext cx="869061" cy="869061"/>
          </a:xfrm>
          <a:prstGeom prst="rect">
            <a:avLst/>
          </a:prstGeom>
        </p:spPr>
      </p:pic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B0A2FD4D-425B-CA44-A351-3A99881D3D6A}"/>
              </a:ext>
            </a:extLst>
          </p:cNvPr>
          <p:cNvCxnSpPr>
            <a:cxnSpLocks/>
            <a:stCxn id="194" idx="3"/>
            <a:endCxn id="180" idx="2"/>
          </p:cNvCxnSpPr>
          <p:nvPr/>
        </p:nvCxnSpPr>
        <p:spPr>
          <a:xfrm flipV="1">
            <a:off x="10085415" y="2006406"/>
            <a:ext cx="1395760" cy="209652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4153B767-E1D7-1A44-9D84-B47500462A52}"/>
              </a:ext>
            </a:extLst>
          </p:cNvPr>
          <p:cNvSpPr txBox="1"/>
          <p:nvPr/>
        </p:nvSpPr>
        <p:spPr>
          <a:xfrm>
            <a:off x="10738586" y="3855355"/>
            <a:ext cx="128801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OGC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Esri REST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WPS (CZS)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4FD1BFE-E758-634C-A29C-BD29AAFA3F8A}"/>
              </a:ext>
            </a:extLst>
          </p:cNvPr>
          <p:cNvSpPr txBox="1"/>
          <p:nvPr/>
        </p:nvSpPr>
        <p:spPr>
          <a:xfrm>
            <a:off x="10672106" y="2671200"/>
            <a:ext cx="58054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CSW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382F6002-6083-484C-87C3-212D50A02EA4}"/>
              </a:ext>
            </a:extLst>
          </p:cNvPr>
          <p:cNvSpPr/>
          <p:nvPr/>
        </p:nvSpPr>
        <p:spPr>
          <a:xfrm>
            <a:off x="7491088" y="1468432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23B5B51E-D472-624E-90F8-D728E689E68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1447"/>
          <a:stretch/>
        </p:blipFill>
        <p:spPr>
          <a:xfrm>
            <a:off x="5301015" y="1796080"/>
            <a:ext cx="428616" cy="531096"/>
          </a:xfrm>
          <a:prstGeom prst="rect">
            <a:avLst/>
          </a:prstGeom>
        </p:spPr>
      </p:pic>
      <p:cxnSp>
        <p:nvCxnSpPr>
          <p:cNvPr id="200" name="Elbow Connector 199">
            <a:extLst>
              <a:ext uri="{FF2B5EF4-FFF2-40B4-BE49-F238E27FC236}">
                <a16:creationId xmlns:a16="http://schemas.microsoft.com/office/drawing/2014/main" id="{20720268-4206-A443-A916-141B7024B140}"/>
              </a:ext>
            </a:extLst>
          </p:cNvPr>
          <p:cNvCxnSpPr>
            <a:cxnSpLocks/>
            <a:stCxn id="160" idx="1"/>
            <a:endCxn id="199" idx="2"/>
          </p:cNvCxnSpPr>
          <p:nvPr/>
        </p:nvCxnSpPr>
        <p:spPr>
          <a:xfrm rot="10800000">
            <a:off x="5515324" y="2327176"/>
            <a:ext cx="744125" cy="487562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435D8E7-6BDE-174E-8FFA-224EF884F474}"/>
              </a:ext>
            </a:extLst>
          </p:cNvPr>
          <p:cNvSpPr txBox="1"/>
          <p:nvPr/>
        </p:nvSpPr>
        <p:spPr>
          <a:xfrm>
            <a:off x="5515024" y="1871683"/>
            <a:ext cx="9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Kibana</a:t>
            </a:r>
          </a:p>
        </p:txBody>
      </p:sp>
      <p:pic>
        <p:nvPicPr>
          <p:cNvPr id="202" name="Graphic 201" descr="Male profile">
            <a:extLst>
              <a:ext uri="{FF2B5EF4-FFF2-40B4-BE49-F238E27FC236}">
                <a16:creationId xmlns:a16="http://schemas.microsoft.com/office/drawing/2014/main" id="{AFB58EA1-07B3-664E-8878-01D21BB39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846228" y="2095147"/>
            <a:ext cx="546578" cy="546578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460BDE36-166E-0748-A9D6-241B8CB25490}"/>
              </a:ext>
            </a:extLst>
          </p:cNvPr>
          <p:cNvSpPr txBox="1"/>
          <p:nvPr/>
        </p:nvSpPr>
        <p:spPr>
          <a:xfrm>
            <a:off x="9841149" y="5965874"/>
            <a:ext cx="1615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Models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Datasets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Documentation</a:t>
            </a:r>
          </a:p>
        </p:txBody>
      </p:sp>
      <p:cxnSp>
        <p:nvCxnSpPr>
          <p:cNvPr id="204" name="Elbow Connector 150">
            <a:extLst>
              <a:ext uri="{FF2B5EF4-FFF2-40B4-BE49-F238E27FC236}">
                <a16:creationId xmlns:a16="http://schemas.microsoft.com/office/drawing/2014/main" id="{DA37B2D1-388F-344B-972C-BA05AC2062D4}"/>
              </a:ext>
            </a:extLst>
          </p:cNvPr>
          <p:cNvCxnSpPr>
            <a:cxnSpLocks/>
          </p:cNvCxnSpPr>
          <p:nvPr/>
        </p:nvCxnSpPr>
        <p:spPr>
          <a:xfrm flipH="1">
            <a:off x="10269130" y="1376545"/>
            <a:ext cx="402977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28476DA8-8AA8-D244-8253-98DDE26E4C58}"/>
              </a:ext>
            </a:extLst>
          </p:cNvPr>
          <p:cNvSpPr/>
          <p:nvPr/>
        </p:nvSpPr>
        <p:spPr>
          <a:xfrm>
            <a:off x="6355428" y="1908667"/>
            <a:ext cx="546255" cy="32153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OGC API</a:t>
            </a:r>
          </a:p>
        </p:txBody>
      </p:sp>
    </p:spTree>
    <p:extLst>
      <p:ext uri="{BB962C8B-B14F-4D97-AF65-F5344CB8AC3E}">
        <p14:creationId xmlns:p14="http://schemas.microsoft.com/office/powerpoint/2010/main" val="158918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43CF-FC5E-E24C-BDA2-49F63BA0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04283C47-FB3D-724B-9A79-3179D96F3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4110" y="4626268"/>
            <a:ext cx="1263015" cy="12630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3E36F09-61A6-F14A-9CF1-0927B4012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4022C926-A85E-8C4B-998F-D3AB1D75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7797" y="4438490"/>
            <a:ext cx="1638568" cy="1638568"/>
          </a:xfrm>
          <a:prstGeom prst="rect">
            <a:avLst/>
          </a:prstGeom>
        </p:spPr>
      </p:pic>
      <p:pic>
        <p:nvPicPr>
          <p:cNvPr id="18" name="Graphic 17" descr="Paper">
            <a:extLst>
              <a:ext uri="{FF2B5EF4-FFF2-40B4-BE49-F238E27FC236}">
                <a16:creationId xmlns:a16="http://schemas.microsoft.com/office/drawing/2014/main" id="{4CDD519E-D5F4-6A49-8544-44B3B8E97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pic>
        <p:nvPicPr>
          <p:cNvPr id="20" name="Graphic 19" descr="Browser window">
            <a:extLst>
              <a:ext uri="{FF2B5EF4-FFF2-40B4-BE49-F238E27FC236}">
                <a16:creationId xmlns:a16="http://schemas.microsoft.com/office/drawing/2014/main" id="{583EFB1C-FB48-5C4E-B728-A4F83CCA8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6158" y="2144605"/>
            <a:ext cx="1777662" cy="1777662"/>
          </a:xfrm>
          <a:prstGeom prst="rect">
            <a:avLst/>
          </a:prstGeom>
        </p:spPr>
      </p:pic>
      <p:pic>
        <p:nvPicPr>
          <p:cNvPr id="22" name="Graphic 21" descr="Folder">
            <a:extLst>
              <a:ext uri="{FF2B5EF4-FFF2-40B4-BE49-F238E27FC236}">
                <a16:creationId xmlns:a16="http://schemas.microsoft.com/office/drawing/2014/main" id="{C929E64D-1626-C34F-A987-E4B74DA9EC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97035" y="4429820"/>
            <a:ext cx="1655909" cy="16559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A57E5-502D-D747-A60C-D8237EC38CC0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D41315-8356-294A-80E3-534FB901A9F5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4"/>
          </a:solidFill>
        </p:grpSpPr>
        <p:pic>
          <p:nvPicPr>
            <p:cNvPr id="24" name="Graphic 23" descr="Browser window">
              <a:extLst>
                <a:ext uri="{FF2B5EF4-FFF2-40B4-BE49-F238E27FC236}">
                  <a16:creationId xmlns:a16="http://schemas.microsoft.com/office/drawing/2014/main" id="{0876716B-A893-264D-A64B-4C6228737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25" name="Graphic 24" descr="Gears">
              <a:extLst>
                <a:ext uri="{FF2B5EF4-FFF2-40B4-BE49-F238E27FC236}">
                  <a16:creationId xmlns:a16="http://schemas.microsoft.com/office/drawing/2014/main" id="{14F79BE1-5563-D64F-8BCA-14B9B0C38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27" name="Graphic 26" descr="Playbook">
              <a:extLst>
                <a:ext uri="{FF2B5EF4-FFF2-40B4-BE49-F238E27FC236}">
                  <a16:creationId xmlns:a16="http://schemas.microsoft.com/office/drawing/2014/main" id="{74B3597E-95AD-154F-B0F2-411B14F5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3EE48E-DC88-E844-B448-B90221DB3F14}"/>
              </a:ext>
            </a:extLst>
          </p:cNvPr>
          <p:cNvSpPr txBox="1"/>
          <p:nvPr/>
        </p:nvSpPr>
        <p:spPr>
          <a:xfrm>
            <a:off x="3082809" y="607705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E74A21-382F-B440-BBB1-F8C5C943D8AB}"/>
              </a:ext>
            </a:extLst>
          </p:cNvPr>
          <p:cNvSpPr txBox="1"/>
          <p:nvPr/>
        </p:nvSpPr>
        <p:spPr>
          <a:xfrm>
            <a:off x="5139370" y="5919284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ETL Process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C44CDD-A63E-7444-A19E-D9540DDD7861}"/>
              </a:ext>
            </a:extLst>
          </p:cNvPr>
          <p:cNvSpPr txBox="1"/>
          <p:nvPr/>
        </p:nvSpPr>
        <p:spPr>
          <a:xfrm>
            <a:off x="7730032" y="593855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024F3-C1CD-A54B-B02F-2E5B2C6CB45A}"/>
              </a:ext>
            </a:extLst>
          </p:cNvPr>
          <p:cNvSpPr txBox="1"/>
          <p:nvPr/>
        </p:nvSpPr>
        <p:spPr>
          <a:xfrm>
            <a:off x="10212973" y="5969791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GeoPackage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99EDEF-0511-184C-B5C1-9D4DB9315C1A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AD2FB8-3C9E-8647-AA21-A895CCFB7BA9}"/>
              </a:ext>
            </a:extLst>
          </p:cNvPr>
          <p:cNvSpPr txBox="1"/>
          <p:nvPr/>
        </p:nvSpPr>
        <p:spPr>
          <a:xfrm>
            <a:off x="10212973" y="1731134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Canada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EBF01A-7D73-C543-9A22-52DB41319E59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8530A3-F019-D542-8A81-1FDA0F2DE631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19D517-D572-5A40-A8C0-1966D913E4BC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4643438" y="5257774"/>
            <a:ext cx="850672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35DE2C-3B70-1146-ABFE-D304893FD467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6757125" y="5257774"/>
            <a:ext cx="850672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104AB9-AE54-DC4D-AC6B-73CF041572D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246365" y="5257774"/>
            <a:ext cx="850670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06CCFDB-0372-DD45-B1EC-434B45D99613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10924989" y="3922267"/>
            <a:ext cx="1" cy="507553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E3597CD-096A-1544-B4F3-EE9EF8288702}"/>
              </a:ext>
            </a:extLst>
          </p:cNvPr>
          <p:cNvGrpSpPr/>
          <p:nvPr/>
        </p:nvGrpSpPr>
        <p:grpSpPr>
          <a:xfrm>
            <a:off x="6998686" y="2265928"/>
            <a:ext cx="1947049" cy="1503362"/>
            <a:chOff x="5480446" y="1919641"/>
            <a:chExt cx="1947049" cy="1503362"/>
          </a:xfrm>
        </p:grpSpPr>
        <p:pic>
          <p:nvPicPr>
            <p:cNvPr id="57" name="Graphic 56" descr="Browser window">
              <a:extLst>
                <a:ext uri="{FF2B5EF4-FFF2-40B4-BE49-F238E27FC236}">
                  <a16:creationId xmlns:a16="http://schemas.microsoft.com/office/drawing/2014/main" id="{7ACEAF2A-2D0C-E540-83A0-28519CBC0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62444" y="2109384"/>
              <a:ext cx="1165051" cy="1165051"/>
            </a:xfrm>
            <a:prstGeom prst="rect">
              <a:avLst/>
            </a:prstGeom>
          </p:spPr>
        </p:pic>
        <p:pic>
          <p:nvPicPr>
            <p:cNvPr id="58" name="Graphic 57" descr="Browser window">
              <a:extLst>
                <a:ext uri="{FF2B5EF4-FFF2-40B4-BE49-F238E27FC236}">
                  <a16:creationId xmlns:a16="http://schemas.microsoft.com/office/drawing/2014/main" id="{E3CD176B-FBA7-0449-8802-5B46DE8B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80446" y="2585291"/>
              <a:ext cx="837712" cy="837712"/>
            </a:xfrm>
            <a:prstGeom prst="rect">
              <a:avLst/>
            </a:prstGeom>
          </p:spPr>
        </p:pic>
        <p:pic>
          <p:nvPicPr>
            <p:cNvPr id="59" name="Graphic 58" descr="Browser window">
              <a:extLst>
                <a:ext uri="{FF2B5EF4-FFF2-40B4-BE49-F238E27FC236}">
                  <a16:creationId xmlns:a16="http://schemas.microsoft.com/office/drawing/2014/main" id="{988394E2-7630-6749-95F3-5AD4EC067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94343" y="1919641"/>
              <a:ext cx="720269" cy="720269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C5F426-B931-5C49-9FFF-49D338671424}"/>
              </a:ext>
            </a:extLst>
          </p:cNvPr>
          <p:cNvCxnSpPr>
            <a:cxnSpLocks/>
            <a:stCxn id="20" idx="1"/>
            <a:endCxn id="57" idx="3"/>
          </p:cNvCxnSpPr>
          <p:nvPr/>
        </p:nvCxnSpPr>
        <p:spPr>
          <a:xfrm flipH="1">
            <a:off x="8945735" y="3033436"/>
            <a:ext cx="1090423" cy="476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AFF6FA2-9293-B04C-89D5-097628BDB626}"/>
              </a:ext>
            </a:extLst>
          </p:cNvPr>
          <p:cNvSpPr txBox="1"/>
          <p:nvPr/>
        </p:nvSpPr>
        <p:spPr>
          <a:xfrm>
            <a:off x="7679051" y="3454512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SDI’s</a:t>
            </a:r>
          </a:p>
        </p:txBody>
      </p:sp>
      <p:pic>
        <p:nvPicPr>
          <p:cNvPr id="80" name="Graphic 79" descr="Browser window">
            <a:extLst>
              <a:ext uri="{FF2B5EF4-FFF2-40B4-BE49-F238E27FC236}">
                <a16:creationId xmlns:a16="http://schemas.microsoft.com/office/drawing/2014/main" id="{C21CF1F5-67AD-7E46-A30E-75A1629F3C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47209" y="447962"/>
            <a:ext cx="1777662" cy="177766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1ECDBC8-8B08-B24D-97DD-B76C14658BCE}"/>
              </a:ext>
            </a:extLst>
          </p:cNvPr>
          <p:cNvSpPr txBox="1"/>
          <p:nvPr/>
        </p:nvSpPr>
        <p:spPr>
          <a:xfrm>
            <a:off x="7424024" y="365125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4F57400-8BD0-CF42-8295-812C011E27A5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9008740" y="1956750"/>
            <a:ext cx="1027418" cy="1076686"/>
          </a:xfrm>
          <a:prstGeom prst="straightConnector1">
            <a:avLst/>
          </a:prstGeom>
          <a:ln w="111125" cap="rnd">
            <a:solidFill>
              <a:schemeClr val="bg2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0B70E58-DF29-DA4E-ABBA-FABC46E35749}"/>
              </a:ext>
            </a:extLst>
          </p:cNvPr>
          <p:cNvSpPr txBox="1"/>
          <p:nvPr/>
        </p:nvSpPr>
        <p:spPr>
          <a:xfrm>
            <a:off x="9219120" y="2389134"/>
            <a:ext cx="750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Public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057B47-77DF-0645-B54E-BCA5942CBE22}"/>
              </a:ext>
            </a:extLst>
          </p:cNvPr>
          <p:cNvSpPr txBox="1"/>
          <p:nvPr/>
        </p:nvSpPr>
        <p:spPr>
          <a:xfrm>
            <a:off x="9215255" y="5459674"/>
            <a:ext cx="881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SENDAI</a:t>
            </a:r>
          </a:p>
        </p:txBody>
      </p:sp>
    </p:spTree>
    <p:extLst>
      <p:ext uri="{BB962C8B-B14F-4D97-AF65-F5344CB8AC3E}">
        <p14:creationId xmlns:p14="http://schemas.microsoft.com/office/powerpoint/2010/main" val="378506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7D5D-0A89-9B40-9A09-8528AC05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D0FC6-62AB-6F44-8A1A-E9611DD6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Reach me at: </a:t>
            </a:r>
            <a:r>
              <a:rPr lang="en-US" dirty="0">
                <a:hlinkClick r:id="rId2"/>
              </a:rPr>
              <a:t>joost.vanulden@canada.ca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us at: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https://github.com/OpenDRR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7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8F73-9E6B-AD4A-AFC4-8C1963AB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Stated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795C-2EBD-A548-9DFF-3766DE683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“The </a:t>
            </a:r>
            <a:r>
              <a:rPr lang="en-CA" dirty="0" err="1"/>
              <a:t>OpenDRR</a:t>
            </a:r>
            <a:r>
              <a:rPr lang="en-CA" dirty="0"/>
              <a:t> platform aims to </a:t>
            </a:r>
            <a:r>
              <a:rPr lang="en-CA" b="1" dirty="0"/>
              <a:t>provide tools </a:t>
            </a:r>
            <a:r>
              <a:rPr lang="en-CA" dirty="0"/>
              <a:t>to investigate, assess, and mitigate natural disasters for policy makers, risk analysts, private and public institutions, and citizens to </a:t>
            </a:r>
            <a:r>
              <a:rPr lang="en-CA" b="1" dirty="0"/>
              <a:t>facilitate decision-making </a:t>
            </a:r>
            <a:r>
              <a:rPr lang="en-CA" dirty="0"/>
              <a:t>prior to and during crisis.”</a:t>
            </a:r>
          </a:p>
        </p:txBody>
      </p:sp>
    </p:spTree>
    <p:extLst>
      <p:ext uri="{BB962C8B-B14F-4D97-AF65-F5344CB8AC3E}">
        <p14:creationId xmlns:p14="http://schemas.microsoft.com/office/powerpoint/2010/main" val="248159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BD06-61D4-274D-898C-6A28D9D2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Policy on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2CFB-9EBF-F845-85A6-A3D2705B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Principles:</a:t>
            </a:r>
          </a:p>
          <a:p>
            <a:r>
              <a:rPr lang="en-CA" dirty="0"/>
              <a:t>design with users</a:t>
            </a:r>
          </a:p>
          <a:p>
            <a:r>
              <a:rPr lang="en-CA" dirty="0"/>
              <a:t>iterate and improve frequently</a:t>
            </a:r>
          </a:p>
          <a:p>
            <a:r>
              <a:rPr lang="en-CA" dirty="0"/>
              <a:t>work in the open by default</a:t>
            </a:r>
          </a:p>
          <a:p>
            <a:r>
              <a:rPr lang="en-CA" dirty="0"/>
              <a:t>use open standards and solutions</a:t>
            </a:r>
          </a:p>
          <a:p>
            <a:r>
              <a:rPr lang="en-CA" dirty="0"/>
              <a:t>collaborate widely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i="1" dirty="0"/>
              <a:t>Good news: there are protocols and workflows to facilitate this!</a:t>
            </a:r>
          </a:p>
        </p:txBody>
      </p:sp>
    </p:spTree>
    <p:extLst>
      <p:ext uri="{BB962C8B-B14F-4D97-AF65-F5344CB8AC3E}">
        <p14:creationId xmlns:p14="http://schemas.microsoft.com/office/powerpoint/2010/main" val="288925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5D0-1618-A944-B1B0-6D774E93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Users &amp; Their Requirements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89A0274-7DA0-8A43-8CAF-A7D78CEBF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893" y="4742449"/>
            <a:ext cx="1451976" cy="1451976"/>
          </a:xfrm>
          <a:prstGeom prst="rect">
            <a:avLst/>
          </a:prstGeom>
        </p:spPr>
      </p:pic>
      <p:pic>
        <p:nvPicPr>
          <p:cNvPr id="5" name="Graphic 4" descr="Male profile">
            <a:extLst>
              <a:ext uri="{FF2B5EF4-FFF2-40B4-BE49-F238E27FC236}">
                <a16:creationId xmlns:a16="http://schemas.microsoft.com/office/drawing/2014/main" id="{FCF51F9C-D607-0E4B-9411-9DCBB11BB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94" y="3279610"/>
            <a:ext cx="1451977" cy="1451977"/>
          </a:xfrm>
          <a:prstGeom prst="rect">
            <a:avLst/>
          </a:prstGeom>
        </p:spPr>
      </p:pic>
      <p:pic>
        <p:nvPicPr>
          <p:cNvPr id="6" name="Graphic 5" descr="Female Profile">
            <a:extLst>
              <a:ext uri="{FF2B5EF4-FFF2-40B4-BE49-F238E27FC236}">
                <a16:creationId xmlns:a16="http://schemas.microsoft.com/office/drawing/2014/main" id="{8F34C7E9-E838-9D42-B8D5-416421703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894" y="1816773"/>
            <a:ext cx="1451975" cy="145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5811E-6A07-A247-98F8-B3343CB20867}"/>
              </a:ext>
            </a:extLst>
          </p:cNvPr>
          <p:cNvSpPr txBox="1"/>
          <p:nvPr/>
        </p:nvSpPr>
        <p:spPr>
          <a:xfrm>
            <a:off x="2406312" y="1816773"/>
            <a:ext cx="8947487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180000" rtlCol="0">
            <a:noAutofit/>
          </a:bodyPr>
          <a:lstStyle/>
          <a:p>
            <a:r>
              <a:rPr lang="en-US" sz="2800" b="1" dirty="0"/>
              <a:t>Risk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scenario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peer-review of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Disseminate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C1756-B962-604C-A8DD-7263BC0B4800}"/>
              </a:ext>
            </a:extLst>
          </p:cNvPr>
          <p:cNvSpPr txBox="1"/>
          <p:nvPr/>
        </p:nvSpPr>
        <p:spPr>
          <a:xfrm>
            <a:off x="2406315" y="3279611"/>
            <a:ext cx="8947484" cy="13542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80000" rtlCol="0">
            <a:spAutoFit/>
          </a:bodyPr>
          <a:lstStyle/>
          <a:p>
            <a:r>
              <a:rPr lang="en-US" sz="2800" b="1" dirty="0"/>
              <a:t>Emergency Manager, Land-Use Planner, Risk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up-to-date hazard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to scenario outputs and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integrate scenario data into a GIS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4249B-BC22-344F-AD35-365D21149E61}"/>
              </a:ext>
            </a:extLst>
          </p:cNvPr>
          <p:cNvSpPr txBox="1"/>
          <p:nvPr/>
        </p:nvSpPr>
        <p:spPr>
          <a:xfrm>
            <a:off x="2406313" y="4742449"/>
            <a:ext cx="8947484" cy="135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180000" rtlCol="0">
            <a:spAutoFit/>
          </a:bodyPr>
          <a:lstStyle/>
          <a:p>
            <a:r>
              <a:rPr lang="en-US" sz="2800" b="1" dirty="0"/>
              <a:t>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 and context aware access to hazard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overview of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descriptions and simple but effective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28086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F331-DF4C-1149-8397-F8A5B7B1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EC81DB-535C-4647-B63A-675F34AFD74C}"/>
              </a:ext>
            </a:extLst>
          </p:cNvPr>
          <p:cNvSpPr/>
          <p:nvPr/>
        </p:nvSpPr>
        <p:spPr>
          <a:xfrm>
            <a:off x="506328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Scenarios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75065-F90D-5647-B460-6A85CF9B7D74}"/>
              </a:ext>
            </a:extLst>
          </p:cNvPr>
          <p:cNvSpPr/>
          <p:nvPr/>
        </p:nvSpPr>
        <p:spPr>
          <a:xfrm>
            <a:off x="2894346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Scenario Outputs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A7424-C2F2-2449-BA1B-70E7BD591869}"/>
              </a:ext>
            </a:extLst>
          </p:cNvPr>
          <p:cNvSpPr/>
          <p:nvPr/>
        </p:nvSpPr>
        <p:spPr>
          <a:xfrm>
            <a:off x="5282364" y="2867525"/>
            <a:ext cx="1748590" cy="112294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 Review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724C0-89BC-4849-89A2-43BB58E6004B}"/>
              </a:ext>
            </a:extLst>
          </p:cNvPr>
          <p:cNvSpPr/>
          <p:nvPr/>
        </p:nvSpPr>
        <p:spPr>
          <a:xfrm>
            <a:off x="7670382" y="2867525"/>
            <a:ext cx="1748590" cy="112294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5364AA-E87F-F04E-97E0-CEAD62951AFE}"/>
              </a:ext>
            </a:extLst>
          </p:cNvPr>
          <p:cNvSpPr/>
          <p:nvPr/>
        </p:nvSpPr>
        <p:spPr>
          <a:xfrm>
            <a:off x="10058401" y="2867525"/>
            <a:ext cx="1748590" cy="112294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</a:t>
            </a:r>
          </a:p>
        </p:txBody>
      </p:sp>
      <p:pic>
        <p:nvPicPr>
          <p:cNvPr id="34" name="Graphic 33" descr="Play">
            <a:extLst>
              <a:ext uri="{FF2B5EF4-FFF2-40B4-BE49-F238E27FC236}">
                <a16:creationId xmlns:a16="http://schemas.microsoft.com/office/drawing/2014/main" id="{B0259EB4-7571-EC48-A0D2-1D2EE5CF5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0953" y="3098130"/>
            <a:ext cx="661737" cy="661737"/>
          </a:xfrm>
          <a:prstGeom prst="rect">
            <a:avLst/>
          </a:prstGeom>
        </p:spPr>
      </p:pic>
      <p:pic>
        <p:nvPicPr>
          <p:cNvPr id="35" name="Graphic 34" descr="Play">
            <a:extLst>
              <a:ext uri="{FF2B5EF4-FFF2-40B4-BE49-F238E27FC236}">
                <a16:creationId xmlns:a16="http://schemas.microsoft.com/office/drawing/2014/main" id="{1F43EB4C-F9FA-1A48-A080-9C14ED24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8972" y="3098130"/>
            <a:ext cx="661737" cy="661737"/>
          </a:xfrm>
          <a:prstGeom prst="rect">
            <a:avLst/>
          </a:prstGeom>
        </p:spPr>
      </p:pic>
      <p:pic>
        <p:nvPicPr>
          <p:cNvPr id="36" name="Graphic 35" descr="Play">
            <a:extLst>
              <a:ext uri="{FF2B5EF4-FFF2-40B4-BE49-F238E27FC236}">
                <a16:creationId xmlns:a16="http://schemas.microsoft.com/office/drawing/2014/main" id="{9B031870-ED18-3545-81F5-5C4AA9F8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2935" y="3098130"/>
            <a:ext cx="661737" cy="661737"/>
          </a:xfrm>
          <a:prstGeom prst="rect">
            <a:avLst/>
          </a:prstGeom>
        </p:spPr>
      </p:pic>
      <p:pic>
        <p:nvPicPr>
          <p:cNvPr id="37" name="Graphic 36" descr="Play">
            <a:extLst>
              <a:ext uri="{FF2B5EF4-FFF2-40B4-BE49-F238E27FC236}">
                <a16:creationId xmlns:a16="http://schemas.microsoft.com/office/drawing/2014/main" id="{5669F08E-69E4-7249-A2BE-0293A2B4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396" y="3081085"/>
            <a:ext cx="661737" cy="66173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813050-37E5-FE44-B55E-E9B1CDB61DA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156659" y="2245895"/>
            <a:ext cx="0" cy="621630"/>
          </a:xfrm>
          <a:prstGeom prst="line">
            <a:avLst/>
          </a:prstGeom>
          <a:ln w="1238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B58D06-26D2-7848-BF0D-AE7C04025BE9}"/>
              </a:ext>
            </a:extLst>
          </p:cNvPr>
          <p:cNvCxnSpPr>
            <a:cxnSpLocks/>
          </p:cNvCxnSpPr>
          <p:nvPr/>
        </p:nvCxnSpPr>
        <p:spPr>
          <a:xfrm flipH="1">
            <a:off x="1299412" y="2245895"/>
            <a:ext cx="4924925" cy="0"/>
          </a:xfrm>
          <a:prstGeom prst="line">
            <a:avLst/>
          </a:prstGeom>
          <a:ln w="1238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FB4889-8A00-3B46-90B2-B211831E765F}"/>
              </a:ext>
            </a:extLst>
          </p:cNvPr>
          <p:cNvCxnSpPr>
            <a:endCxn id="12" idx="0"/>
          </p:cNvCxnSpPr>
          <p:nvPr/>
        </p:nvCxnSpPr>
        <p:spPr>
          <a:xfrm>
            <a:off x="1363579" y="2245895"/>
            <a:ext cx="17044" cy="621630"/>
          </a:xfrm>
          <a:prstGeom prst="straightConnector1">
            <a:avLst/>
          </a:prstGeom>
          <a:ln w="1238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57D5A3-91A9-F942-A34F-8CE40B7FDC96}"/>
              </a:ext>
            </a:extLst>
          </p:cNvPr>
          <p:cNvSpPr txBox="1"/>
          <p:nvPr/>
        </p:nvSpPr>
        <p:spPr>
          <a:xfrm>
            <a:off x="3426087" y="2061229"/>
            <a:ext cx="77970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Refine</a:t>
            </a:r>
          </a:p>
        </p:txBody>
      </p:sp>
    </p:spTree>
    <p:extLst>
      <p:ext uri="{BB962C8B-B14F-4D97-AF65-F5344CB8AC3E}">
        <p14:creationId xmlns:p14="http://schemas.microsoft.com/office/powerpoint/2010/main" val="235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A55D-5B36-3A4E-8270-7F9BDC46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42B4-44FD-CA4D-BA2B-66C5739C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82" cy="4351338"/>
          </a:xfrm>
        </p:spPr>
        <p:txBody>
          <a:bodyPr/>
          <a:lstStyle/>
          <a:p>
            <a:r>
              <a:rPr lang="en-US" dirty="0" err="1"/>
              <a:t>OpenQuake</a:t>
            </a:r>
            <a:r>
              <a:rPr lang="en-US" dirty="0"/>
              <a:t> Engine</a:t>
            </a:r>
          </a:p>
          <a:p>
            <a:r>
              <a:rPr lang="en-US" dirty="0"/>
              <a:t>GitHub Data Repository</a:t>
            </a:r>
          </a:p>
          <a:p>
            <a:r>
              <a:rPr lang="en-US" dirty="0"/>
              <a:t>Federal Geospatial Platform (FGP)</a:t>
            </a:r>
          </a:p>
          <a:p>
            <a:r>
              <a:rPr lang="en-US" dirty="0"/>
              <a:t>Public Portal (</a:t>
            </a:r>
            <a:r>
              <a:rPr lang="en-US" dirty="0" err="1"/>
              <a:t>RiskProfiler.ca</a:t>
            </a:r>
            <a:r>
              <a:rPr lang="en-US" dirty="0"/>
              <a:t>)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12871D-BD1D-2748-90C1-69829116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54" y="2898841"/>
            <a:ext cx="1524000" cy="1524000"/>
          </a:xfrm>
          <a:prstGeom prst="rect">
            <a:avLst/>
          </a:prstGeom>
        </p:spPr>
      </p:pic>
      <p:pic>
        <p:nvPicPr>
          <p:cNvPr id="9" name="Graphic 8" descr="Browser window">
            <a:extLst>
              <a:ext uri="{FF2B5EF4-FFF2-40B4-BE49-F238E27FC236}">
                <a16:creationId xmlns:a16="http://schemas.microsoft.com/office/drawing/2014/main" id="{7AF43931-FA43-8B43-B344-6E6890D26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8687" y="705026"/>
            <a:ext cx="1777662" cy="17776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0BBCB-8863-9843-BE46-517975E1F113}"/>
              </a:ext>
            </a:extLst>
          </p:cNvPr>
          <p:cNvGrpSpPr/>
          <p:nvPr/>
        </p:nvGrpSpPr>
        <p:grpSpPr>
          <a:xfrm>
            <a:off x="7786968" y="4826771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13" name="Graphic 12" descr="Browser window">
              <a:extLst>
                <a:ext uri="{FF2B5EF4-FFF2-40B4-BE49-F238E27FC236}">
                  <a16:creationId xmlns:a16="http://schemas.microsoft.com/office/drawing/2014/main" id="{A049C4B6-5F65-EF4F-AA2D-B9703643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14" name="Graphic 13" descr="Gears">
              <a:extLst>
                <a:ext uri="{FF2B5EF4-FFF2-40B4-BE49-F238E27FC236}">
                  <a16:creationId xmlns:a16="http://schemas.microsoft.com/office/drawing/2014/main" id="{F47DC107-8B7C-784C-88F4-BAAA770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5" name="Graphic 14" descr="Playbook">
              <a:extLst>
                <a:ext uri="{FF2B5EF4-FFF2-40B4-BE49-F238E27FC236}">
                  <a16:creationId xmlns:a16="http://schemas.microsoft.com/office/drawing/2014/main" id="{D3EAE0EB-67C4-2E4F-8CF6-FF82C49D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E6367A-564E-844D-91C2-9CE05A647881}"/>
              </a:ext>
            </a:extLst>
          </p:cNvPr>
          <p:cNvSpPr txBox="1"/>
          <p:nvPr/>
        </p:nvSpPr>
        <p:spPr>
          <a:xfrm>
            <a:off x="6143313" y="3476175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A7AF3-6C1B-AC44-AFE4-120A43331B5C}"/>
              </a:ext>
            </a:extLst>
          </p:cNvPr>
          <p:cNvSpPr txBox="1"/>
          <p:nvPr/>
        </p:nvSpPr>
        <p:spPr>
          <a:xfrm>
            <a:off x="6174484" y="5446899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ABF0A-705C-584D-B552-44068BB184D0}"/>
              </a:ext>
            </a:extLst>
          </p:cNvPr>
          <p:cNvSpPr txBox="1"/>
          <p:nvPr/>
        </p:nvSpPr>
        <p:spPr>
          <a:xfrm>
            <a:off x="8905502" y="64073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E5F3D9-C707-6F45-84FE-BD4046C8FCF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637354" y="2371241"/>
            <a:ext cx="0" cy="527600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rowser window">
            <a:extLst>
              <a:ext uri="{FF2B5EF4-FFF2-40B4-BE49-F238E27FC236}">
                <a16:creationId xmlns:a16="http://schemas.microsoft.com/office/drawing/2014/main" id="{B2E7FAF2-3FD1-FD41-8089-A2482BD917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997" y="736438"/>
            <a:ext cx="1777662" cy="17776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E65750-EA8B-A541-94F0-1B853DCBC808}"/>
              </a:ext>
            </a:extLst>
          </p:cNvPr>
          <p:cNvSpPr txBox="1"/>
          <p:nvPr/>
        </p:nvSpPr>
        <p:spPr>
          <a:xfrm>
            <a:off x="6931850" y="64073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RiskProfiler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B89DB8-CBAB-5C41-BE51-F8A8ED16F272}"/>
              </a:ext>
            </a:extLst>
          </p:cNvPr>
          <p:cNvCxnSpPr>
            <a:cxnSpLocks/>
          </p:cNvCxnSpPr>
          <p:nvPr/>
        </p:nvCxnSpPr>
        <p:spPr>
          <a:xfrm flipV="1">
            <a:off x="8667095" y="4422841"/>
            <a:ext cx="0" cy="59833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4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DC76F46-FB37-F544-A055-37191E0A8C10}"/>
              </a:ext>
            </a:extLst>
          </p:cNvPr>
          <p:cNvSpPr/>
          <p:nvPr/>
        </p:nvSpPr>
        <p:spPr>
          <a:xfrm>
            <a:off x="208870" y="1442946"/>
            <a:ext cx="2695759" cy="2695759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0407-C545-8C4C-A693-F4B3EE8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Quake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9F8-E812-3441-9CBB-E6D50432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25625"/>
            <a:ext cx="6172199" cy="4351338"/>
          </a:xfrm>
        </p:spPr>
        <p:txBody>
          <a:bodyPr/>
          <a:lstStyle/>
          <a:p>
            <a:r>
              <a:rPr lang="en-US" dirty="0"/>
              <a:t>GEM’s state-of-the-art, open-source software collaboratively developed for earthquake hazard and risk modelling</a:t>
            </a:r>
          </a:p>
          <a:p>
            <a:r>
              <a:rPr lang="en-US" dirty="0"/>
              <a:t>Generates raw scenario outputs for further processing</a:t>
            </a:r>
          </a:p>
          <a:p>
            <a:r>
              <a:rPr lang="en-US" dirty="0"/>
              <a:t>Risk Analysts push outputs to the GitHub data repository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FD9EC7-4E09-9A46-914C-8EC8EED0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5" name="Graphic 4" descr="Paper">
            <a:extLst>
              <a:ext uri="{FF2B5EF4-FFF2-40B4-BE49-F238E27FC236}">
                <a16:creationId xmlns:a16="http://schemas.microsoft.com/office/drawing/2014/main" id="{D765C1F3-A943-7643-B17E-725F66E0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771A-86EA-8741-8FE4-CC41F9480BDE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561F-1723-2944-B33C-C8F88B0F4F01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91EE89EF-B867-6146-9D0B-97DC5E53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498B54E4-CEED-D847-88C9-B1A4A628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F3083DB4-1887-754B-9DCF-8A4FD5B1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56D-BAEB-9645-A476-38AA13D8BD56}"/>
              </a:ext>
            </a:extLst>
          </p:cNvPr>
          <p:cNvSpPr txBox="1"/>
          <p:nvPr/>
        </p:nvSpPr>
        <p:spPr>
          <a:xfrm>
            <a:off x="3082809" y="607705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97A5-5BCE-8F4F-9E9A-B09A5AD0278B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9003B-AB9B-D343-85E7-2B11F31C402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C4D50-C3E6-8E44-8C1C-2550752048B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38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DC76F46-FB37-F544-A055-37191E0A8C10}"/>
              </a:ext>
            </a:extLst>
          </p:cNvPr>
          <p:cNvSpPr/>
          <p:nvPr/>
        </p:nvSpPr>
        <p:spPr>
          <a:xfrm>
            <a:off x="2533559" y="3909894"/>
            <a:ext cx="2695759" cy="2695759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20407-C545-8C4C-A693-F4B3EE80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Data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9F8-E812-3441-9CBB-E6D50432A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249" y="1668436"/>
            <a:ext cx="617219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Versioned</a:t>
            </a:r>
            <a:r>
              <a:rPr lang="en-US" sz="3200" b="1" dirty="0"/>
              <a:t> </a:t>
            </a:r>
            <a:r>
              <a:rPr lang="en-US" b="1" dirty="0"/>
              <a:t>datasets</a:t>
            </a:r>
            <a:endParaRPr lang="en-US" sz="3200" b="1" dirty="0"/>
          </a:p>
          <a:p>
            <a:r>
              <a:rPr lang="en-US" dirty="0"/>
              <a:t>Pre-release: intended for peer-review and editing (Private Repo)</a:t>
            </a:r>
          </a:p>
          <a:p>
            <a:r>
              <a:rPr lang="en-US" dirty="0"/>
              <a:t>Final release: intended for broader dissemination (Public Repo)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FD9EC7-4E09-9A46-914C-8EC8EED0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8" y="4495774"/>
            <a:ext cx="1524000" cy="1524000"/>
          </a:xfrm>
          <a:prstGeom prst="rect">
            <a:avLst/>
          </a:prstGeom>
        </p:spPr>
      </p:pic>
      <p:pic>
        <p:nvPicPr>
          <p:cNvPr id="5" name="Graphic 4" descr="Paper">
            <a:extLst>
              <a:ext uri="{FF2B5EF4-FFF2-40B4-BE49-F238E27FC236}">
                <a16:creationId xmlns:a16="http://schemas.microsoft.com/office/drawing/2014/main" id="{D765C1F3-A943-7643-B17E-725F66E0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734" y="4545759"/>
            <a:ext cx="1424032" cy="1424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E771A-86EA-8741-8FE4-CC41F9480BDE}"/>
              </a:ext>
            </a:extLst>
          </p:cNvPr>
          <p:cNvSpPr txBox="1"/>
          <p:nvPr/>
        </p:nvSpPr>
        <p:spPr>
          <a:xfrm>
            <a:off x="844734" y="591443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Outputs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6561F-1723-2944-B33C-C8F88B0F4F01}"/>
              </a:ext>
            </a:extLst>
          </p:cNvPr>
          <p:cNvGrpSpPr/>
          <p:nvPr/>
        </p:nvGrpSpPr>
        <p:grpSpPr>
          <a:xfrm>
            <a:off x="627659" y="2144605"/>
            <a:ext cx="1858182" cy="1810176"/>
            <a:chOff x="779591" y="1359297"/>
            <a:chExt cx="2131292" cy="2131292"/>
          </a:xfrm>
          <a:solidFill>
            <a:schemeClr val="accent2">
              <a:lumMod val="75000"/>
            </a:schemeClr>
          </a:solidFill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91EE89EF-B867-6146-9D0B-97DC5E53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91" y="1359297"/>
              <a:ext cx="2131292" cy="2131292"/>
            </a:xfrm>
            <a:prstGeom prst="rect">
              <a:avLst/>
            </a:prstGeom>
          </p:spPr>
        </p:pic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498B54E4-CEED-D847-88C9-B1A4A628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4717" y="2120154"/>
              <a:ext cx="838200" cy="838200"/>
            </a:xfrm>
            <a:prstGeom prst="rect">
              <a:avLst/>
            </a:prstGeom>
          </p:spPr>
        </p:pic>
        <p:pic>
          <p:nvPicPr>
            <p:cNvPr id="10" name="Graphic 9" descr="Playbook">
              <a:extLst>
                <a:ext uri="{FF2B5EF4-FFF2-40B4-BE49-F238E27FC236}">
                  <a16:creationId xmlns:a16="http://schemas.microsoft.com/office/drawing/2014/main" id="{F3083DB4-1887-754B-9DCF-8A4FD5B1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8493" y="208205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56D-BAEB-9645-A476-38AA13D8BD56}"/>
              </a:ext>
            </a:extLst>
          </p:cNvPr>
          <p:cNvSpPr txBox="1"/>
          <p:nvPr/>
        </p:nvSpPr>
        <p:spPr>
          <a:xfrm>
            <a:off x="3082809" y="6077058"/>
            <a:ext cx="142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A97A5-5BCE-8F4F-9E9A-B09A5AD0278B}"/>
              </a:ext>
            </a:extLst>
          </p:cNvPr>
          <p:cNvSpPr txBox="1"/>
          <p:nvPr/>
        </p:nvSpPr>
        <p:spPr>
          <a:xfrm>
            <a:off x="862103" y="1731135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OpenQuake</a:t>
            </a:r>
            <a:r>
              <a:rPr lang="en-US" dirty="0"/>
              <a:t>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9003B-AB9B-D343-85E7-2B11F31C402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556750" y="3954781"/>
            <a:ext cx="0" cy="590978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C4D50-C3E6-8E44-8C1C-2550752048B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2268766" y="5257774"/>
            <a:ext cx="850672" cy="1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1C497502-A103-4A40-943C-6E1374628B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4110" y="4626268"/>
            <a:ext cx="1263015" cy="1263015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AF241FBE-71CE-C54E-8BDD-55DD2BD7E7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07797" y="4438490"/>
            <a:ext cx="1638568" cy="16385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B52AAD-3AED-CF46-86B7-6FC28A59A89A}"/>
              </a:ext>
            </a:extLst>
          </p:cNvPr>
          <p:cNvSpPr txBox="1"/>
          <p:nvPr/>
        </p:nvSpPr>
        <p:spPr>
          <a:xfrm>
            <a:off x="5139370" y="5919284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ETL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14CD7C-6865-DA40-B597-1ACF6FAB06F9}"/>
              </a:ext>
            </a:extLst>
          </p:cNvPr>
          <p:cNvSpPr txBox="1"/>
          <p:nvPr/>
        </p:nvSpPr>
        <p:spPr>
          <a:xfrm>
            <a:off x="7730032" y="5938558"/>
            <a:ext cx="142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330D10-F0B9-BD48-84A4-031C22AD614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757125" y="5257774"/>
            <a:ext cx="850672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94C629-6FB1-BB45-8A42-406CE2686135}"/>
              </a:ext>
            </a:extLst>
          </p:cNvPr>
          <p:cNvCxnSpPr>
            <a:cxnSpLocks/>
          </p:cNvCxnSpPr>
          <p:nvPr/>
        </p:nvCxnSpPr>
        <p:spPr>
          <a:xfrm>
            <a:off x="4643438" y="5257774"/>
            <a:ext cx="850672" cy="2"/>
          </a:xfrm>
          <a:prstGeom prst="straightConnector1">
            <a:avLst/>
          </a:prstGeom>
          <a:ln w="1111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C7561-21D4-F04E-9E8C-78A0D79BBEC3}"/>
              </a:ext>
            </a:extLst>
          </p:cNvPr>
          <p:cNvGrpSpPr/>
          <p:nvPr/>
        </p:nvGrpSpPr>
        <p:grpSpPr>
          <a:xfrm flipH="1">
            <a:off x="3237156" y="3366432"/>
            <a:ext cx="1661581" cy="825934"/>
            <a:chOff x="6570927" y="3845266"/>
            <a:chExt cx="1661581" cy="825934"/>
          </a:xfrm>
        </p:grpSpPr>
        <p:pic>
          <p:nvPicPr>
            <p:cNvPr id="23" name="Graphic 22" descr="Male profile">
              <a:extLst>
                <a:ext uri="{FF2B5EF4-FFF2-40B4-BE49-F238E27FC236}">
                  <a16:creationId xmlns:a16="http://schemas.microsoft.com/office/drawing/2014/main" id="{65CFC806-5A8E-CA40-92A3-28D65C4A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85930" y="4124622"/>
              <a:ext cx="546578" cy="546578"/>
            </a:xfrm>
            <a:prstGeom prst="rect">
              <a:avLst/>
            </a:prstGeom>
          </p:spPr>
        </p:pic>
        <p:pic>
          <p:nvPicPr>
            <p:cNvPr id="24" name="Graphic 23" descr="Browser window">
              <a:extLst>
                <a:ext uri="{FF2B5EF4-FFF2-40B4-BE49-F238E27FC236}">
                  <a16:creationId xmlns:a16="http://schemas.microsoft.com/office/drawing/2014/main" id="{F08DA761-149A-F54E-B827-9A59FFE2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96178" y="3845266"/>
              <a:ext cx="486376" cy="486376"/>
            </a:xfrm>
            <a:prstGeom prst="rect">
              <a:avLst/>
            </a:prstGeom>
          </p:spPr>
        </p:pic>
        <p:pic>
          <p:nvPicPr>
            <p:cNvPr id="25" name="Graphic 24" descr="Browser window">
              <a:extLst>
                <a:ext uri="{FF2B5EF4-FFF2-40B4-BE49-F238E27FC236}">
                  <a16:creationId xmlns:a16="http://schemas.microsoft.com/office/drawing/2014/main" id="{8BEDCE8B-869B-AE4D-91E6-77CAE9E8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74176" y="4288266"/>
              <a:ext cx="382934" cy="38293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A56296-0B02-644D-B8B2-0861DF3E9503}"/>
                </a:ext>
              </a:extLst>
            </p:cNvPr>
            <p:cNvSpPr txBox="1"/>
            <p:nvPr/>
          </p:nvSpPr>
          <p:spPr>
            <a:xfrm>
              <a:off x="6570927" y="3921307"/>
              <a:ext cx="8653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GitHub</a:t>
              </a:r>
              <a:r>
                <a:rPr lang="en-US" sz="2000" dirty="0"/>
                <a:t> </a:t>
              </a:r>
              <a:r>
                <a:rPr lang="en-US" sz="1400" dirty="0"/>
                <a:t>pages</a:t>
              </a:r>
              <a:endParaRPr lang="en-US" sz="20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D1F4B3-8884-394A-B56E-6E0EA7CA6A94}"/>
              </a:ext>
            </a:extLst>
          </p:cNvPr>
          <p:cNvSpPr txBox="1"/>
          <p:nvPr/>
        </p:nvSpPr>
        <p:spPr>
          <a:xfrm>
            <a:off x="4333229" y="4000899"/>
            <a:ext cx="16159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/>
              <a:t>Models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Datasets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82706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28D28-336B-A643-92BB-6583492D5AE1}"/>
              </a:ext>
            </a:extLst>
          </p:cNvPr>
          <p:cNvSpPr txBox="1"/>
          <p:nvPr/>
        </p:nvSpPr>
        <p:spPr>
          <a:xfrm>
            <a:off x="7486729" y="429773"/>
            <a:ext cx="121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CGP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AF038-401D-DB49-81B5-EAB7736D452B}"/>
              </a:ext>
            </a:extLst>
          </p:cNvPr>
          <p:cNvSpPr txBox="1"/>
          <p:nvPr/>
        </p:nvSpPr>
        <p:spPr>
          <a:xfrm>
            <a:off x="8714665" y="2178246"/>
            <a:ext cx="6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</a:t>
            </a:r>
          </a:p>
        </p:txBody>
      </p:sp>
      <p:pic>
        <p:nvPicPr>
          <p:cNvPr id="6" name="Graphic 5" descr="Browser window">
            <a:extLst>
              <a:ext uri="{FF2B5EF4-FFF2-40B4-BE49-F238E27FC236}">
                <a16:creationId xmlns:a16="http://schemas.microsoft.com/office/drawing/2014/main" id="{2B4226CB-C4B5-A143-919D-9195698EC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618" b="9079"/>
          <a:stretch/>
        </p:blipFill>
        <p:spPr>
          <a:xfrm>
            <a:off x="8878651" y="2486575"/>
            <a:ext cx="1472619" cy="1182561"/>
          </a:xfrm>
          <a:prstGeom prst="rect">
            <a:avLst/>
          </a:prstGeom>
        </p:spPr>
      </p:pic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2C1F1EB3-20B6-3B48-97A5-8D2B65E8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1727" y="2950242"/>
            <a:ext cx="546578" cy="546578"/>
          </a:xfrm>
          <a:prstGeom prst="rect">
            <a:avLst/>
          </a:prstGeom>
        </p:spPr>
      </p:pic>
      <p:pic>
        <p:nvPicPr>
          <p:cNvPr id="13" name="Graphic 12" descr="Browser window">
            <a:extLst>
              <a:ext uri="{FF2B5EF4-FFF2-40B4-BE49-F238E27FC236}">
                <a16:creationId xmlns:a16="http://schemas.microsoft.com/office/drawing/2014/main" id="{E7207777-D1B3-3942-B63B-2A940956E2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866"/>
          <a:stretch/>
        </p:blipFill>
        <p:spPr>
          <a:xfrm>
            <a:off x="8878651" y="559132"/>
            <a:ext cx="1472619" cy="1342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9FE96F-CE89-B544-9806-5A18ED2EBCA3}"/>
              </a:ext>
            </a:extLst>
          </p:cNvPr>
          <p:cNvSpPr txBox="1"/>
          <p:nvPr/>
        </p:nvSpPr>
        <p:spPr>
          <a:xfrm>
            <a:off x="9018501" y="429773"/>
            <a:ext cx="118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B3C59-55AA-D446-B3E3-ACBA3C8EF6F1}"/>
              </a:ext>
            </a:extLst>
          </p:cNvPr>
          <p:cNvSpPr txBox="1"/>
          <p:nvPr/>
        </p:nvSpPr>
        <p:spPr>
          <a:xfrm>
            <a:off x="8057907" y="3818181"/>
            <a:ext cx="13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FGP GCC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736E28A-54BF-AF4D-B746-296F01AE8C6F}"/>
              </a:ext>
            </a:extLst>
          </p:cNvPr>
          <p:cNvCxnSpPr>
            <a:cxnSpLocks/>
            <a:stCxn id="17" idx="0"/>
            <a:endCxn id="34" idx="2"/>
          </p:cNvCxnSpPr>
          <p:nvPr/>
        </p:nvCxnSpPr>
        <p:spPr>
          <a:xfrm rot="5400000" flipH="1" flipV="1">
            <a:off x="9411267" y="4777081"/>
            <a:ext cx="479235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A9060D4-52BD-3B47-AF86-0D0F2CC1A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484" y="5016698"/>
            <a:ext cx="1522800" cy="1522800"/>
          </a:xfrm>
          <a:prstGeom prst="rect">
            <a:avLst/>
          </a:prstGeom>
        </p:spPr>
      </p:pic>
      <p:pic>
        <p:nvPicPr>
          <p:cNvPr id="18" name="Graphic 17" descr="North America">
            <a:extLst>
              <a:ext uri="{FF2B5EF4-FFF2-40B4-BE49-F238E27FC236}">
                <a16:creationId xmlns:a16="http://schemas.microsoft.com/office/drawing/2014/main" id="{FBE6CE7E-3935-9348-9418-FD248824E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038" y="1016555"/>
            <a:ext cx="678540" cy="6785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D1AC61-C5DF-2742-936C-EBEF0757F316}"/>
              </a:ext>
            </a:extLst>
          </p:cNvPr>
          <p:cNvGrpSpPr/>
          <p:nvPr/>
        </p:nvGrpSpPr>
        <p:grpSpPr>
          <a:xfrm>
            <a:off x="10367182" y="631662"/>
            <a:ext cx="1659414" cy="1289785"/>
            <a:chOff x="10345422" y="204202"/>
            <a:chExt cx="1659414" cy="1289785"/>
          </a:xfrm>
        </p:grpSpPr>
        <p:pic>
          <p:nvPicPr>
            <p:cNvPr id="20" name="Graphic 19" descr="Browser window">
              <a:extLst>
                <a:ext uri="{FF2B5EF4-FFF2-40B4-BE49-F238E27FC236}">
                  <a16:creationId xmlns:a16="http://schemas.microsoft.com/office/drawing/2014/main" id="{050E3B2F-5661-7C45-8305-E8AE19624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866"/>
            <a:stretch/>
          </p:blipFill>
          <p:spPr>
            <a:xfrm>
              <a:off x="10345422" y="204202"/>
              <a:ext cx="1021554" cy="930978"/>
            </a:xfrm>
            <a:prstGeom prst="rect">
              <a:avLst/>
            </a:prstGeom>
          </p:spPr>
        </p:pic>
        <p:pic>
          <p:nvPicPr>
            <p:cNvPr id="21" name="Graphic 20" descr="Browser window">
              <a:extLst>
                <a:ext uri="{FF2B5EF4-FFF2-40B4-BE49-F238E27FC236}">
                  <a16:creationId xmlns:a16="http://schemas.microsoft.com/office/drawing/2014/main" id="{C82F1F2C-5501-DE42-818A-2D743763C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866"/>
            <a:stretch/>
          </p:blipFill>
          <p:spPr>
            <a:xfrm>
              <a:off x="11261139" y="661625"/>
              <a:ext cx="743697" cy="677757"/>
            </a:xfrm>
            <a:prstGeom prst="rect">
              <a:avLst/>
            </a:prstGeom>
          </p:spPr>
        </p:pic>
        <p:pic>
          <p:nvPicPr>
            <p:cNvPr id="22" name="Graphic 21" descr="Browser window">
              <a:extLst>
                <a:ext uri="{FF2B5EF4-FFF2-40B4-BE49-F238E27FC236}">
                  <a16:creationId xmlns:a16="http://schemas.microsoft.com/office/drawing/2014/main" id="{66C9EDD8-4086-6E47-9A29-6A2BB48D1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8866"/>
            <a:stretch/>
          </p:blipFill>
          <p:spPr>
            <a:xfrm>
              <a:off x="10708602" y="1001623"/>
              <a:ext cx="540267" cy="49236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BFF262-0361-0A44-85DA-13B3C7B7A0D0}"/>
              </a:ext>
            </a:extLst>
          </p:cNvPr>
          <p:cNvSpPr txBox="1"/>
          <p:nvPr/>
        </p:nvSpPr>
        <p:spPr>
          <a:xfrm>
            <a:off x="10192066" y="42977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F/P/T Portals</a:t>
            </a:r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22D6AE32-C751-2F44-AC59-71B4DF8B16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6031" y="1176683"/>
            <a:ext cx="546578" cy="546578"/>
          </a:xfrm>
          <a:prstGeom prst="rect">
            <a:avLst/>
          </a:prstGeom>
        </p:spPr>
      </p:pic>
      <p:pic>
        <p:nvPicPr>
          <p:cNvPr id="27" name="Graphic 26" descr="North America">
            <a:extLst>
              <a:ext uri="{FF2B5EF4-FFF2-40B4-BE49-F238E27FC236}">
                <a16:creationId xmlns:a16="http://schemas.microsoft.com/office/drawing/2014/main" id="{C54E5254-A6D1-8B48-B5A1-6E3CCC937F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57145" y="1313654"/>
            <a:ext cx="404591" cy="404591"/>
          </a:xfrm>
          <a:prstGeom prst="rect">
            <a:avLst/>
          </a:prstGeom>
        </p:spPr>
      </p:pic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6E53CAE8-AC61-AA48-BC95-319804368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35358" y="1000994"/>
            <a:ext cx="372528" cy="372528"/>
          </a:xfrm>
          <a:prstGeom prst="rect">
            <a:avLst/>
          </a:prstGeom>
        </p:spPr>
      </p:pic>
      <p:pic>
        <p:nvPicPr>
          <p:cNvPr id="29" name="Graphic 28" descr="List">
            <a:extLst>
              <a:ext uri="{FF2B5EF4-FFF2-40B4-BE49-F238E27FC236}">
                <a16:creationId xmlns:a16="http://schemas.microsoft.com/office/drawing/2014/main" id="{F1F39CC3-398C-1B48-8899-CA3784D288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75172" y="1068289"/>
            <a:ext cx="624813" cy="624813"/>
          </a:xfrm>
          <a:prstGeom prst="rect">
            <a:avLst/>
          </a:prstGeom>
        </p:spPr>
      </p:pic>
      <p:pic>
        <p:nvPicPr>
          <p:cNvPr id="30" name="Graphic 29" descr="List">
            <a:extLst>
              <a:ext uri="{FF2B5EF4-FFF2-40B4-BE49-F238E27FC236}">
                <a16:creationId xmlns:a16="http://schemas.microsoft.com/office/drawing/2014/main" id="{FD4132A5-576E-8A44-B4F1-2FE3C556CC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77210" y="2833253"/>
            <a:ext cx="624813" cy="624813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58C0A73-AB64-8B43-80EA-BF73DE63CB05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10351270" y="1921447"/>
            <a:ext cx="649226" cy="1156409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50">
            <a:extLst>
              <a:ext uri="{FF2B5EF4-FFF2-40B4-BE49-F238E27FC236}">
                <a16:creationId xmlns:a16="http://schemas.microsoft.com/office/drawing/2014/main" id="{6EE7F644-D45F-1344-9FB6-BC87FAB5A9BD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9614961" y="1901182"/>
            <a:ext cx="0" cy="58539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161E6D-13FA-F042-B010-03BEBEBB58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8083967" y="2020244"/>
            <a:ext cx="794684" cy="1057613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Syncing cloud">
            <a:extLst>
              <a:ext uri="{FF2B5EF4-FFF2-40B4-BE49-F238E27FC236}">
                <a16:creationId xmlns:a16="http://schemas.microsoft.com/office/drawing/2014/main" id="{5787D2D9-1E92-1748-BBCC-66F60D7484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16354" y="3668402"/>
            <a:ext cx="869061" cy="869061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F600C00-2FBD-C344-B16D-5F857975A4B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0085415" y="2006406"/>
            <a:ext cx="1395760" cy="2096527"/>
          </a:xfrm>
          <a:prstGeom prst="bentConnector2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EA6E52-6C31-0A48-A98F-A59505A836CC}"/>
              </a:ext>
            </a:extLst>
          </p:cNvPr>
          <p:cNvSpPr txBox="1"/>
          <p:nvPr/>
        </p:nvSpPr>
        <p:spPr>
          <a:xfrm>
            <a:off x="10738586" y="3855355"/>
            <a:ext cx="128801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OGC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Esri REST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/>
              <a:t>WPS (CZS)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34C23F-FE41-4C46-8676-C296792989C8}"/>
              </a:ext>
            </a:extLst>
          </p:cNvPr>
          <p:cNvSpPr txBox="1"/>
          <p:nvPr/>
        </p:nvSpPr>
        <p:spPr>
          <a:xfrm>
            <a:off x="10672106" y="2911830"/>
            <a:ext cx="58054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CSW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F428A-CDE1-8C46-A27C-DFB52011975E}"/>
              </a:ext>
            </a:extLst>
          </p:cNvPr>
          <p:cNvSpPr/>
          <p:nvPr/>
        </p:nvSpPr>
        <p:spPr>
          <a:xfrm>
            <a:off x="7491088" y="1709062"/>
            <a:ext cx="1214207" cy="2646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Emergency Theme</a:t>
            </a:r>
          </a:p>
        </p:txBody>
      </p:sp>
      <p:cxnSp>
        <p:nvCxnSpPr>
          <p:cNvPr id="40" name="Elbow Connector 150">
            <a:extLst>
              <a:ext uri="{FF2B5EF4-FFF2-40B4-BE49-F238E27FC236}">
                <a16:creationId xmlns:a16="http://schemas.microsoft.com/office/drawing/2014/main" id="{A849E80F-074A-1D42-A45F-7C35EC5980CF}"/>
              </a:ext>
            </a:extLst>
          </p:cNvPr>
          <p:cNvCxnSpPr>
            <a:cxnSpLocks/>
          </p:cNvCxnSpPr>
          <p:nvPr/>
        </p:nvCxnSpPr>
        <p:spPr>
          <a:xfrm flipH="1">
            <a:off x="10269130" y="1617175"/>
            <a:ext cx="402977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7292C357-0192-B447-B935-A0043856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Federal Geospatial Platform</a:t>
            </a:r>
          </a:p>
        </p:txBody>
      </p:sp>
      <p:pic>
        <p:nvPicPr>
          <p:cNvPr id="45" name="Graphic 44" descr="Browser window">
            <a:extLst>
              <a:ext uri="{FF2B5EF4-FFF2-40B4-BE49-F238E27FC236}">
                <a16:creationId xmlns:a16="http://schemas.microsoft.com/office/drawing/2014/main" id="{9559A32B-6192-714B-AE15-6F4D800C2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866"/>
          <a:stretch/>
        </p:blipFill>
        <p:spPr>
          <a:xfrm>
            <a:off x="7361881" y="567822"/>
            <a:ext cx="1472619" cy="1342050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C57FC89D-FD01-1545-9685-A882AA5A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52" y="1909872"/>
            <a:ext cx="6172199" cy="4351338"/>
          </a:xfrm>
        </p:spPr>
        <p:txBody>
          <a:bodyPr/>
          <a:lstStyle/>
          <a:p>
            <a:r>
              <a:rPr lang="en-US" dirty="0"/>
              <a:t>Geospatial clearinghouse for the GC</a:t>
            </a:r>
          </a:p>
          <a:p>
            <a:r>
              <a:rPr lang="en-US" dirty="0"/>
              <a:t>Enterprise grade turn-key services with the Geo-Community Cloud (GCC)</a:t>
            </a:r>
          </a:p>
          <a:p>
            <a:r>
              <a:rPr lang="en-US" dirty="0"/>
              <a:t>No need to reinvent the wheel – leverage existing infrastructure</a:t>
            </a:r>
          </a:p>
          <a:p>
            <a:r>
              <a:rPr lang="en-US" dirty="0"/>
              <a:t>Primary path to Open Data Portal</a:t>
            </a:r>
          </a:p>
          <a:p>
            <a:r>
              <a:rPr lang="en-US" dirty="0"/>
              <a:t>Sustainability is a driver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1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669</Words>
  <Application>Microsoft Macintosh PowerPoint</Application>
  <PresentationFormat>Widescreen</PresentationFormat>
  <Paragraphs>185</Paragraphs>
  <Slides>17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NRCan OpenDRR Platform</vt:lpstr>
      <vt:lpstr>Stated objective</vt:lpstr>
      <vt:lpstr>Motivation – Policy on Digital</vt:lpstr>
      <vt:lpstr>Primary Users &amp; Their Requirements</vt:lpstr>
      <vt:lpstr>Workflow</vt:lpstr>
      <vt:lpstr>Key Components</vt:lpstr>
      <vt:lpstr>Open Quake Engine</vt:lpstr>
      <vt:lpstr>GitHub Data Repository</vt:lpstr>
      <vt:lpstr>Federal Geospatial Platform</vt:lpstr>
      <vt:lpstr>Stakeholder Portal</vt:lpstr>
      <vt:lpstr>OpenQuake Canada</vt:lpstr>
      <vt:lpstr>Public Portal</vt:lpstr>
      <vt:lpstr>RiskProfiler.ca</vt:lpstr>
      <vt:lpstr>Public Dashboard (Experimental)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NRCan OpenDRR Platform</dc:title>
  <dc:creator>Joost van Ulden</dc:creator>
  <cp:lastModifiedBy>Joost van Ulden</cp:lastModifiedBy>
  <cp:revision>32</cp:revision>
  <dcterms:created xsi:type="dcterms:W3CDTF">2019-12-17T00:25:47Z</dcterms:created>
  <dcterms:modified xsi:type="dcterms:W3CDTF">2020-10-29T22:05:53Z</dcterms:modified>
</cp:coreProperties>
</file>